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7" r:id="rId2"/>
    <p:sldId id="276" r:id="rId3"/>
    <p:sldId id="256" r:id="rId4"/>
    <p:sldId id="257" r:id="rId5"/>
    <p:sldId id="266" r:id="rId6"/>
    <p:sldId id="258" r:id="rId7"/>
    <p:sldId id="259" r:id="rId8"/>
    <p:sldId id="260" r:id="rId9"/>
    <p:sldId id="268" r:id="rId10"/>
    <p:sldId id="261" r:id="rId11"/>
    <p:sldId id="262" r:id="rId12"/>
    <p:sldId id="273" r:id="rId13"/>
    <p:sldId id="263" r:id="rId14"/>
    <p:sldId id="264" r:id="rId15"/>
    <p:sldId id="275" r:id="rId16"/>
    <p:sldId id="265"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35C"/>
    <a:srgbClr val="01AB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B9F26B-7606-4344-B2F2-91870E7FF89E}"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2723368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B9F26B-7606-4344-B2F2-91870E7FF89E}"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240746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B9F26B-7606-4344-B2F2-91870E7FF89E}"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1964520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B9F26B-7606-4344-B2F2-91870E7FF89E}"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2527070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B9F26B-7606-4344-B2F2-91870E7FF89E}"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1569873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B9F26B-7606-4344-B2F2-91870E7FF89E}"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217117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B9F26B-7606-4344-B2F2-91870E7FF89E}" type="datetimeFigureOut">
              <a:rPr lang="en-IN" smtClean="0"/>
              <a:t>23-07-2024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2903528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B9F26B-7606-4344-B2F2-91870E7FF89E}" type="datetimeFigureOut">
              <a:rPr lang="en-IN" smtClean="0"/>
              <a:t>23-07-2024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3779687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9F26B-7606-4344-B2F2-91870E7FF89E}" type="datetimeFigureOut">
              <a:rPr lang="en-IN" smtClean="0"/>
              <a:t>23-07-2024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1217746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B9F26B-7606-4344-B2F2-91870E7FF89E}"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1529954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B9F26B-7606-4344-B2F2-91870E7FF89E}"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BAA1ED-B8A9-4751-B228-5A6FB3B56053}" type="slidenum">
              <a:rPr lang="en-IN" smtClean="0"/>
              <a:t>‹#›</a:t>
            </a:fld>
            <a:endParaRPr lang="en-IN"/>
          </a:p>
        </p:txBody>
      </p:sp>
    </p:spTree>
    <p:extLst>
      <p:ext uri="{BB962C8B-B14F-4D97-AF65-F5344CB8AC3E}">
        <p14:creationId xmlns:p14="http://schemas.microsoft.com/office/powerpoint/2010/main" val="1090127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9F26B-7606-4344-B2F2-91870E7FF89E}" type="datetimeFigureOut">
              <a:rPr lang="en-IN" smtClean="0"/>
              <a:t>23-07-2024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AA1ED-B8A9-4751-B228-5A6FB3B56053}" type="slidenum">
              <a:rPr lang="en-IN" smtClean="0"/>
              <a:t>‹#›</a:t>
            </a:fld>
            <a:endParaRPr lang="en-IN"/>
          </a:p>
        </p:txBody>
      </p:sp>
    </p:spTree>
    <p:extLst>
      <p:ext uri="{BB962C8B-B14F-4D97-AF65-F5344CB8AC3E}">
        <p14:creationId xmlns:p14="http://schemas.microsoft.com/office/powerpoint/2010/main" val="14234212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media" Target="../media/media9.mp3"/><Relationship Id="rId7" Type="http://schemas.openxmlformats.org/officeDocument/2006/relationships/image" Target="../media/image15.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2.png"/><Relationship Id="rId5" Type="http://schemas.openxmlformats.org/officeDocument/2006/relationships/slideLayout" Target="../slideLayouts/slideLayout7.xml"/><Relationship Id="rId4" Type="http://schemas.openxmlformats.org/officeDocument/2006/relationships/audio" Target="../media/media9.mp3"/></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5.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hyperlink" Target="https://studio.code.org/projects/applab/LKkHLEwAljv3oOaafPZxzNQ4x7sKUvoAnxbPbhnFqK0"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audio" Target="../media/media11.mp3"/><Relationship Id="rId1" Type="http://schemas.microsoft.com/office/2007/relationships/media" Target="../media/media11.mp3"/><Relationship Id="rId6" Type="http://schemas.microsoft.com/office/2007/relationships/hdphoto" Target="../media/hdphoto2.wdp"/><Relationship Id="rId11" Type="http://schemas.openxmlformats.org/officeDocument/2006/relationships/image" Target="../media/image15.png"/><Relationship Id="rId5" Type="http://schemas.openxmlformats.org/officeDocument/2006/relationships/image" Target="../media/image25.png"/><Relationship Id="rId10" Type="http://schemas.microsoft.com/office/2007/relationships/hdphoto" Target="../media/hdphoto4.wdp"/><Relationship Id="rId4" Type="http://schemas.openxmlformats.org/officeDocument/2006/relationships/image" Target="../media/image24.jpe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slideLayout" Target="../slideLayouts/slideLayout7.xml"/><Relationship Id="rId7" Type="http://schemas.microsoft.com/office/2007/relationships/hdphoto" Target="../media/hdphoto6.wdp"/><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9.png"/><Relationship Id="rId5" Type="http://schemas.microsoft.com/office/2007/relationships/hdphoto" Target="../media/hdphoto5.wdp"/><Relationship Id="rId4" Type="http://schemas.openxmlformats.org/officeDocument/2006/relationships/image" Target="../media/image28.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studio.code.org/projects/applab/LKkHLEwAljv3oOaafPZxzNQ4x7sKUvoAnxbPbhnFqK0"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5.png"/><Relationship Id="rId5" Type="http://schemas.microsoft.com/office/2007/relationships/hdphoto" Target="../media/hdphoto7.wdp"/><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studio.code.org/projects/applab/LKkHLEwAljv3oOaafPZxzNQ4x7sKUvoAnxbPbhnFqK0"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hyperlink" Target="https://studio.code.org/projects/applab/0BQIgxQyW9owES2MSkQtVYRlFByEJR54Th6VnykbDvE"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microsoft.com/office/2007/relationships/hdphoto" Target="../media/hdphoto1.wdp"/><Relationship Id="rId7"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slideLayout" Target="../slideLayouts/slideLayout1.xml"/><Relationship Id="rId7" Type="http://schemas.openxmlformats.org/officeDocument/2006/relationships/image" Target="../media/image13.jp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2.jp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microsoft.com/office/2007/relationships/media" Target="../media/media3.mp3"/><Relationship Id="rId7" Type="http://schemas.openxmlformats.org/officeDocument/2006/relationships/image" Target="../media/image1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audio" Target="../media/media3.mp3"/></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5.mp3"/><Relationship Id="rId7" Type="http://schemas.openxmlformats.org/officeDocument/2006/relationships/image" Target="../media/image1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slide" Target="slide6.xml"/><Relationship Id="rId5" Type="http://schemas.openxmlformats.org/officeDocument/2006/relationships/slideLayout" Target="../slideLayouts/slideLayout7.xml"/><Relationship Id="rId4" Type="http://schemas.openxmlformats.org/officeDocument/2006/relationships/audio" Target="../media/media5.mp3"/></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7.mp3"/><Relationship Id="rId7" Type="http://schemas.openxmlformats.org/officeDocument/2006/relationships/image" Target="../media/image2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slide" Target="slide6.xml"/><Relationship Id="rId5" Type="http://schemas.openxmlformats.org/officeDocument/2006/relationships/slideLayout" Target="../slideLayouts/slideLayout7.xml"/><Relationship Id="rId4" Type="http://schemas.openxmlformats.org/officeDocument/2006/relationships/audio" Target="../media/media7.mp3"/></Relationships>
</file>

<file path=ppt/slides/_rels/slide9.xml.rels><?xml version="1.0" encoding="UTF-8" standalone="yes"?>
<Relationships xmlns="http://schemas.openxmlformats.org/package/2006/relationships"><Relationship Id="rId3" Type="http://schemas.openxmlformats.org/officeDocument/2006/relationships/hyperlink" Target="https://studio.code.org/projects/applab/LKkHLEwAljv3oOaafPZxzNQ4x7sKUvoAnxbPbhnFqK0"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442DBD-8D4D-9B36-B7A8-63143677D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3830688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7700" y="4876800"/>
            <a:ext cx="10648950"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How often do eclipses occur?</a:t>
            </a:r>
          </a:p>
          <a:p>
            <a:pPr algn="ctr"/>
            <a:r>
              <a:rPr lang="en-US" sz="2800" dirty="0">
                <a:latin typeface="Times New Roman" panose="02020603050405020304" pitchFamily="18" charset="0"/>
                <a:cs typeface="Times New Roman" panose="02020603050405020304" pitchFamily="18" charset="0"/>
              </a:rPr>
              <a:t>Eclipses occur periodically but not at every new or full moon. Solar eclipses happen roughly every 18 months somewhere on Earth, while lunar eclipses occur about twice a year.</a:t>
            </a:r>
            <a:endParaRPr lang="en-IN" sz="2800" dirty="0">
              <a:latin typeface="Times New Roman" panose="02020603050405020304" pitchFamily="18" charset="0"/>
              <a:cs typeface="Times New Roman" panose="02020603050405020304" pitchFamily="18" charset="0"/>
            </a:endParaRPr>
          </a:p>
        </p:txBody>
      </p:sp>
      <p:pic>
        <p:nvPicPr>
          <p:cNvPr id="3" name="ALL planet">
            <a:hlinkClick r:id="" action="ppaction://media"/>
            <a:extLst>
              <a:ext uri="{FF2B5EF4-FFF2-40B4-BE49-F238E27FC236}">
                <a16:creationId xmlns:a16="http://schemas.microsoft.com/office/drawing/2014/main" id="{C598F4A0-C444-747A-E936-8C412A01E13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24951" y="165318"/>
            <a:ext cx="4710896" cy="4710896"/>
          </a:xfrm>
          <a:prstGeom prst="rect">
            <a:avLst/>
          </a:prstGeom>
        </p:spPr>
      </p:pic>
      <p:pic>
        <p:nvPicPr>
          <p:cNvPr id="4" name="audio 4">
            <a:hlinkClick r:id="" action="ppaction://media"/>
            <a:extLst>
              <a:ext uri="{FF2B5EF4-FFF2-40B4-BE49-F238E27FC236}">
                <a16:creationId xmlns:a16="http://schemas.microsoft.com/office/drawing/2014/main" id="{2F6CCD82-4850-2E48-A7BA-EFA6B395A17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92075" y="92075"/>
            <a:ext cx="487363" cy="487363"/>
          </a:xfrm>
          <a:prstGeom prst="rect">
            <a:avLst/>
          </a:prstGeom>
        </p:spPr>
      </p:pic>
    </p:spTree>
    <p:extLst>
      <p:ext uri="{BB962C8B-B14F-4D97-AF65-F5344CB8AC3E}">
        <p14:creationId xmlns:p14="http://schemas.microsoft.com/office/powerpoint/2010/main" val="1732540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351" fill="hold"/>
                                        <p:tgtEl>
                                          <p:spTgt spid="3"/>
                                        </p:tgtEl>
                                      </p:cBhvr>
                                    </p:cmd>
                                  </p:childTnLst>
                                </p:cTn>
                              </p:par>
                              <p:par>
                                <p:cTn id="7" presetID="1" presetClass="mediacall" presetSubtype="0" fill="hold" nodeType="withEffect">
                                  <p:stCondLst>
                                    <p:cond delay="0"/>
                                  </p:stCondLst>
                                  <p:childTnLst>
                                    <p:cmd type="call" cmd="playFrom(0.0)">
                                      <p:cBhvr>
                                        <p:cTn id="8" dur="13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audio>
              <p:cMediaNode vol="80000">
                <p:cTn id="15"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09B90B2-1ADE-4380-EF6A-B22042528CE4}"/>
              </a:ext>
            </a:extLst>
          </p:cNvPr>
          <p:cNvSpPr/>
          <p:nvPr/>
        </p:nvSpPr>
        <p:spPr>
          <a:xfrm>
            <a:off x="7493119" y="2"/>
            <a:ext cx="4664597" cy="4664597"/>
          </a:xfrm>
          <a:prstGeom prst="ellipse">
            <a:avLst/>
          </a:prstGeom>
          <a:gradFill flip="none" rotWithShape="1">
            <a:gsLst>
              <a:gs pos="0">
                <a:schemeClr val="bg1">
                  <a:tint val="66000"/>
                  <a:satMod val="160000"/>
                </a:schemeClr>
              </a:gs>
              <a:gs pos="100000">
                <a:schemeClr val="bg1"/>
              </a:gs>
              <a:gs pos="100000">
                <a:schemeClr val="bg1">
                  <a:tint val="23500"/>
                  <a:satMod val="160000"/>
                </a:schemeClr>
              </a:gs>
            </a:gsLst>
            <a:path path="circle">
              <a:fillToRect l="50000" t="50000" r="50000" b="50000"/>
            </a:path>
            <a:tileRect/>
          </a:gradFill>
          <a:ln w="571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18FDC473-6180-4C7F-E071-0586A527EF57}"/>
              </a:ext>
            </a:extLst>
          </p:cNvPr>
          <p:cNvSpPr txBox="1"/>
          <p:nvPr/>
        </p:nvSpPr>
        <p:spPr>
          <a:xfrm>
            <a:off x="9605543" y="0"/>
            <a:ext cx="2239702" cy="523220"/>
          </a:xfrm>
          <a:prstGeom prst="rect">
            <a:avLst/>
          </a:prstGeom>
          <a:noFill/>
        </p:spPr>
        <p:txBody>
          <a:bodyPr wrap="square" rtlCol="0">
            <a:spAutoFit/>
          </a:bodyPr>
          <a:lstStyle/>
          <a:p>
            <a:r>
              <a:rPr lang="en-IN" sz="2800" b="1" dirty="0"/>
              <a:t>12</a:t>
            </a:r>
            <a:endParaRPr lang="en-IN" sz="3200" b="1" dirty="0"/>
          </a:p>
        </p:txBody>
      </p:sp>
      <p:sp>
        <p:nvSpPr>
          <p:cNvPr id="19" name="TextBox 18">
            <a:extLst>
              <a:ext uri="{FF2B5EF4-FFF2-40B4-BE49-F238E27FC236}">
                <a16:creationId xmlns:a16="http://schemas.microsoft.com/office/drawing/2014/main" id="{1A4BC938-1D7B-D017-52E1-A53B139C8A59}"/>
              </a:ext>
            </a:extLst>
          </p:cNvPr>
          <p:cNvSpPr txBox="1"/>
          <p:nvPr/>
        </p:nvSpPr>
        <p:spPr>
          <a:xfrm>
            <a:off x="10725394" y="229131"/>
            <a:ext cx="334744" cy="584775"/>
          </a:xfrm>
          <a:prstGeom prst="rect">
            <a:avLst/>
          </a:prstGeom>
          <a:noFill/>
        </p:spPr>
        <p:txBody>
          <a:bodyPr wrap="square" rtlCol="0">
            <a:spAutoFit/>
          </a:bodyPr>
          <a:lstStyle/>
          <a:p>
            <a:r>
              <a:rPr lang="en-IN" sz="3200" b="1" dirty="0"/>
              <a:t>1</a:t>
            </a:r>
          </a:p>
        </p:txBody>
      </p:sp>
      <p:sp>
        <p:nvSpPr>
          <p:cNvPr id="20" name="TextBox 19">
            <a:extLst>
              <a:ext uri="{FF2B5EF4-FFF2-40B4-BE49-F238E27FC236}">
                <a16:creationId xmlns:a16="http://schemas.microsoft.com/office/drawing/2014/main" id="{B1AC19C5-7727-C87D-FAD2-8B5E11082198}"/>
              </a:ext>
            </a:extLst>
          </p:cNvPr>
          <p:cNvSpPr txBox="1"/>
          <p:nvPr/>
        </p:nvSpPr>
        <p:spPr>
          <a:xfrm>
            <a:off x="11460868" y="1026074"/>
            <a:ext cx="418662" cy="523220"/>
          </a:xfrm>
          <a:prstGeom prst="rect">
            <a:avLst/>
          </a:prstGeom>
          <a:noFill/>
        </p:spPr>
        <p:txBody>
          <a:bodyPr wrap="square" rtlCol="0">
            <a:spAutoFit/>
          </a:bodyPr>
          <a:lstStyle/>
          <a:p>
            <a:r>
              <a:rPr lang="en-IN" sz="2800" b="1" dirty="0"/>
              <a:t>2</a:t>
            </a:r>
            <a:endParaRPr lang="en-IN" sz="3200" b="1" dirty="0"/>
          </a:p>
        </p:txBody>
      </p:sp>
      <p:sp>
        <p:nvSpPr>
          <p:cNvPr id="21" name="TextBox 20">
            <a:extLst>
              <a:ext uri="{FF2B5EF4-FFF2-40B4-BE49-F238E27FC236}">
                <a16:creationId xmlns:a16="http://schemas.microsoft.com/office/drawing/2014/main" id="{6E747EBE-0BDE-F910-43F6-1BD1A6105AAB}"/>
              </a:ext>
            </a:extLst>
          </p:cNvPr>
          <p:cNvSpPr txBox="1"/>
          <p:nvPr/>
        </p:nvSpPr>
        <p:spPr>
          <a:xfrm>
            <a:off x="11797079" y="2070689"/>
            <a:ext cx="394921" cy="523220"/>
          </a:xfrm>
          <a:prstGeom prst="rect">
            <a:avLst/>
          </a:prstGeom>
          <a:noFill/>
        </p:spPr>
        <p:txBody>
          <a:bodyPr wrap="square" rtlCol="0">
            <a:spAutoFit/>
          </a:bodyPr>
          <a:lstStyle/>
          <a:p>
            <a:r>
              <a:rPr lang="en-IN" sz="2800" b="1" dirty="0"/>
              <a:t>3</a:t>
            </a:r>
          </a:p>
        </p:txBody>
      </p:sp>
      <p:sp>
        <p:nvSpPr>
          <p:cNvPr id="22" name="TextBox 21">
            <a:extLst>
              <a:ext uri="{FF2B5EF4-FFF2-40B4-BE49-F238E27FC236}">
                <a16:creationId xmlns:a16="http://schemas.microsoft.com/office/drawing/2014/main" id="{5893113A-E3CF-7FDD-5C7C-F99C474C23CF}"/>
              </a:ext>
            </a:extLst>
          </p:cNvPr>
          <p:cNvSpPr txBox="1"/>
          <p:nvPr/>
        </p:nvSpPr>
        <p:spPr>
          <a:xfrm>
            <a:off x="11518255" y="3139253"/>
            <a:ext cx="418662" cy="523220"/>
          </a:xfrm>
          <a:prstGeom prst="rect">
            <a:avLst/>
          </a:prstGeom>
          <a:noFill/>
        </p:spPr>
        <p:txBody>
          <a:bodyPr wrap="square" rtlCol="0">
            <a:spAutoFit/>
          </a:bodyPr>
          <a:lstStyle/>
          <a:p>
            <a:r>
              <a:rPr lang="en-IN" sz="2800" b="1" dirty="0"/>
              <a:t>4</a:t>
            </a:r>
            <a:endParaRPr lang="en-IN" sz="3200" b="1" dirty="0"/>
          </a:p>
        </p:txBody>
      </p:sp>
      <p:sp>
        <p:nvSpPr>
          <p:cNvPr id="23" name="TextBox 22">
            <a:extLst>
              <a:ext uri="{FF2B5EF4-FFF2-40B4-BE49-F238E27FC236}">
                <a16:creationId xmlns:a16="http://schemas.microsoft.com/office/drawing/2014/main" id="{C2B3538A-2500-F60C-B1AB-B5AF2F7FCE2E}"/>
              </a:ext>
            </a:extLst>
          </p:cNvPr>
          <p:cNvSpPr txBox="1"/>
          <p:nvPr/>
        </p:nvSpPr>
        <p:spPr>
          <a:xfrm>
            <a:off x="10725394" y="3931902"/>
            <a:ext cx="486044" cy="523220"/>
          </a:xfrm>
          <a:prstGeom prst="rect">
            <a:avLst/>
          </a:prstGeom>
          <a:noFill/>
        </p:spPr>
        <p:txBody>
          <a:bodyPr wrap="square" rtlCol="0">
            <a:spAutoFit/>
          </a:bodyPr>
          <a:lstStyle/>
          <a:p>
            <a:r>
              <a:rPr lang="en-IN" sz="2800" b="1" dirty="0"/>
              <a:t>5</a:t>
            </a:r>
            <a:endParaRPr lang="en-IN" sz="3200" b="1" dirty="0"/>
          </a:p>
        </p:txBody>
      </p:sp>
      <p:sp>
        <p:nvSpPr>
          <p:cNvPr id="24" name="TextBox 23">
            <a:extLst>
              <a:ext uri="{FF2B5EF4-FFF2-40B4-BE49-F238E27FC236}">
                <a16:creationId xmlns:a16="http://schemas.microsoft.com/office/drawing/2014/main" id="{54EC81F5-EC6D-8F9E-D2BD-B9D87F177729}"/>
              </a:ext>
            </a:extLst>
          </p:cNvPr>
          <p:cNvSpPr txBox="1"/>
          <p:nvPr/>
        </p:nvSpPr>
        <p:spPr>
          <a:xfrm>
            <a:off x="9639828" y="4208004"/>
            <a:ext cx="486044" cy="523220"/>
          </a:xfrm>
          <a:prstGeom prst="rect">
            <a:avLst/>
          </a:prstGeom>
          <a:noFill/>
        </p:spPr>
        <p:txBody>
          <a:bodyPr wrap="square" rtlCol="0">
            <a:spAutoFit/>
          </a:bodyPr>
          <a:lstStyle/>
          <a:p>
            <a:r>
              <a:rPr lang="en-IN" sz="2800" b="1" dirty="0"/>
              <a:t>6</a:t>
            </a:r>
            <a:endParaRPr lang="en-IN" sz="3200" b="1" dirty="0"/>
          </a:p>
        </p:txBody>
      </p:sp>
      <p:sp>
        <p:nvSpPr>
          <p:cNvPr id="25" name="TextBox 24">
            <a:extLst>
              <a:ext uri="{FF2B5EF4-FFF2-40B4-BE49-F238E27FC236}">
                <a16:creationId xmlns:a16="http://schemas.microsoft.com/office/drawing/2014/main" id="{4B642EA1-5BC0-FC6B-2CB4-DFCBE7AD2F20}"/>
              </a:ext>
            </a:extLst>
          </p:cNvPr>
          <p:cNvSpPr txBox="1"/>
          <p:nvPr/>
        </p:nvSpPr>
        <p:spPr>
          <a:xfrm>
            <a:off x="8612443" y="3961781"/>
            <a:ext cx="369382" cy="523220"/>
          </a:xfrm>
          <a:prstGeom prst="rect">
            <a:avLst/>
          </a:prstGeom>
          <a:noFill/>
        </p:spPr>
        <p:txBody>
          <a:bodyPr wrap="square" rtlCol="0">
            <a:spAutoFit/>
          </a:bodyPr>
          <a:lstStyle/>
          <a:p>
            <a:r>
              <a:rPr lang="en-IN" sz="2800" b="1" dirty="0"/>
              <a:t>7</a:t>
            </a:r>
            <a:endParaRPr lang="en-IN" sz="3200" b="1" dirty="0"/>
          </a:p>
        </p:txBody>
      </p:sp>
      <p:sp>
        <p:nvSpPr>
          <p:cNvPr id="26" name="TextBox 25">
            <a:extLst>
              <a:ext uri="{FF2B5EF4-FFF2-40B4-BE49-F238E27FC236}">
                <a16:creationId xmlns:a16="http://schemas.microsoft.com/office/drawing/2014/main" id="{D631E729-2D9F-B7F9-1D8D-A451A526B6FD}"/>
              </a:ext>
            </a:extLst>
          </p:cNvPr>
          <p:cNvSpPr txBox="1"/>
          <p:nvPr/>
        </p:nvSpPr>
        <p:spPr>
          <a:xfrm>
            <a:off x="7521721" y="2070689"/>
            <a:ext cx="384384" cy="523220"/>
          </a:xfrm>
          <a:prstGeom prst="rect">
            <a:avLst/>
          </a:prstGeom>
          <a:noFill/>
        </p:spPr>
        <p:txBody>
          <a:bodyPr wrap="square" rtlCol="0">
            <a:spAutoFit/>
          </a:bodyPr>
          <a:lstStyle/>
          <a:p>
            <a:r>
              <a:rPr lang="en-IN" sz="2800" b="1" dirty="0"/>
              <a:t>9</a:t>
            </a:r>
            <a:endParaRPr lang="en-IN" sz="3200" b="1" dirty="0"/>
          </a:p>
        </p:txBody>
      </p:sp>
      <p:sp>
        <p:nvSpPr>
          <p:cNvPr id="27" name="TextBox 26">
            <a:extLst>
              <a:ext uri="{FF2B5EF4-FFF2-40B4-BE49-F238E27FC236}">
                <a16:creationId xmlns:a16="http://schemas.microsoft.com/office/drawing/2014/main" id="{0C450022-3743-79A5-DA18-FA8578A23FA4}"/>
              </a:ext>
            </a:extLst>
          </p:cNvPr>
          <p:cNvSpPr txBox="1"/>
          <p:nvPr/>
        </p:nvSpPr>
        <p:spPr>
          <a:xfrm>
            <a:off x="7759293" y="1068565"/>
            <a:ext cx="604259" cy="523220"/>
          </a:xfrm>
          <a:prstGeom prst="rect">
            <a:avLst/>
          </a:prstGeom>
          <a:noFill/>
        </p:spPr>
        <p:txBody>
          <a:bodyPr wrap="square" rtlCol="0">
            <a:spAutoFit/>
          </a:bodyPr>
          <a:lstStyle/>
          <a:p>
            <a:r>
              <a:rPr lang="en-IN" sz="2800" b="1" dirty="0"/>
              <a:t>10</a:t>
            </a:r>
            <a:endParaRPr lang="en-IN" sz="3200" b="1" dirty="0"/>
          </a:p>
        </p:txBody>
      </p:sp>
      <p:sp>
        <p:nvSpPr>
          <p:cNvPr id="28" name="TextBox 27">
            <a:extLst>
              <a:ext uri="{FF2B5EF4-FFF2-40B4-BE49-F238E27FC236}">
                <a16:creationId xmlns:a16="http://schemas.microsoft.com/office/drawing/2014/main" id="{50D25B31-41FC-E6DC-AA3C-1CB5CB43555D}"/>
              </a:ext>
            </a:extLst>
          </p:cNvPr>
          <p:cNvSpPr txBox="1"/>
          <p:nvPr/>
        </p:nvSpPr>
        <p:spPr>
          <a:xfrm>
            <a:off x="8495004" y="259908"/>
            <a:ext cx="604259" cy="523220"/>
          </a:xfrm>
          <a:prstGeom prst="rect">
            <a:avLst/>
          </a:prstGeom>
          <a:noFill/>
        </p:spPr>
        <p:txBody>
          <a:bodyPr wrap="square" rtlCol="0">
            <a:spAutoFit/>
          </a:bodyPr>
          <a:lstStyle/>
          <a:p>
            <a:r>
              <a:rPr lang="en-IN" sz="2800" b="1" dirty="0"/>
              <a:t>11</a:t>
            </a:r>
            <a:endParaRPr lang="en-IN" sz="3200" b="1" dirty="0"/>
          </a:p>
        </p:txBody>
      </p:sp>
      <p:sp>
        <p:nvSpPr>
          <p:cNvPr id="29" name="TextBox 28">
            <a:extLst>
              <a:ext uri="{FF2B5EF4-FFF2-40B4-BE49-F238E27FC236}">
                <a16:creationId xmlns:a16="http://schemas.microsoft.com/office/drawing/2014/main" id="{59EAA577-9379-1C06-B34E-3A7030BBB1C6}"/>
              </a:ext>
            </a:extLst>
          </p:cNvPr>
          <p:cNvSpPr txBox="1"/>
          <p:nvPr/>
        </p:nvSpPr>
        <p:spPr>
          <a:xfrm>
            <a:off x="7778922" y="3139252"/>
            <a:ext cx="568648" cy="523220"/>
          </a:xfrm>
          <a:prstGeom prst="rect">
            <a:avLst/>
          </a:prstGeom>
          <a:noFill/>
        </p:spPr>
        <p:txBody>
          <a:bodyPr wrap="square" rtlCol="0">
            <a:spAutoFit/>
          </a:bodyPr>
          <a:lstStyle/>
          <a:p>
            <a:r>
              <a:rPr lang="en-IN" sz="2800" b="1" dirty="0"/>
              <a:t>8</a:t>
            </a:r>
            <a:endParaRPr lang="en-IN" sz="3200" b="1" dirty="0"/>
          </a:p>
        </p:txBody>
      </p:sp>
      <p:grpSp>
        <p:nvGrpSpPr>
          <p:cNvPr id="41" name="Group 40">
            <a:extLst>
              <a:ext uri="{FF2B5EF4-FFF2-40B4-BE49-F238E27FC236}">
                <a16:creationId xmlns:a16="http://schemas.microsoft.com/office/drawing/2014/main" id="{EE9A7078-3C8C-9188-7BFC-188C7E1058ED}"/>
              </a:ext>
            </a:extLst>
          </p:cNvPr>
          <p:cNvGrpSpPr/>
          <p:nvPr/>
        </p:nvGrpSpPr>
        <p:grpSpPr>
          <a:xfrm>
            <a:off x="9631125" y="3"/>
            <a:ext cx="388586" cy="4664597"/>
            <a:chOff x="6197794" y="1130013"/>
            <a:chExt cx="388586" cy="4664597"/>
          </a:xfrm>
        </p:grpSpPr>
        <p:cxnSp>
          <p:nvCxnSpPr>
            <p:cNvPr id="30" name="Straight Connector 29">
              <a:extLst>
                <a:ext uri="{FF2B5EF4-FFF2-40B4-BE49-F238E27FC236}">
                  <a16:creationId xmlns:a16="http://schemas.microsoft.com/office/drawing/2014/main" id="{F47D23DF-1994-E025-DE5E-AF2D05126322}"/>
                </a:ext>
              </a:extLst>
            </p:cNvPr>
            <p:cNvCxnSpPr>
              <a:cxnSpLocks/>
            </p:cNvCxnSpPr>
            <p:nvPr/>
          </p:nvCxnSpPr>
          <p:spPr>
            <a:xfrm>
              <a:off x="6398270" y="1130013"/>
              <a:ext cx="0" cy="4664597"/>
            </a:xfrm>
            <a:prstGeom prst="line">
              <a:avLst/>
            </a:prstGeom>
            <a:solidFill>
              <a:schemeClr val="tx1"/>
            </a:solidFill>
            <a:ln>
              <a:solidFill>
                <a:schemeClr val="bg1">
                  <a:alpha val="0"/>
                </a:schemeClr>
              </a:solidFill>
            </a:ln>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E1437B28-7461-7443-57AA-42D99941966A}"/>
                </a:ext>
              </a:extLst>
            </p:cNvPr>
            <p:cNvSpPr/>
            <p:nvPr/>
          </p:nvSpPr>
          <p:spPr>
            <a:xfrm flipV="1">
              <a:off x="6197794" y="1653229"/>
              <a:ext cx="388586" cy="1809080"/>
            </a:xfrm>
            <a:prstGeom prst="downArrow">
              <a:avLst>
                <a:gd name="adj1" fmla="val 50000"/>
                <a:gd name="adj2" fmla="val 11616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a:extLst>
              <a:ext uri="{FF2B5EF4-FFF2-40B4-BE49-F238E27FC236}">
                <a16:creationId xmlns:a16="http://schemas.microsoft.com/office/drawing/2014/main" id="{6C5AFB53-77E5-3BD5-6D63-95DE0306074F}"/>
              </a:ext>
            </a:extLst>
          </p:cNvPr>
          <p:cNvGrpSpPr/>
          <p:nvPr/>
        </p:nvGrpSpPr>
        <p:grpSpPr>
          <a:xfrm>
            <a:off x="9631125" y="3"/>
            <a:ext cx="388586" cy="4664597"/>
            <a:chOff x="5812764" y="1096695"/>
            <a:chExt cx="388586" cy="4664597"/>
          </a:xfrm>
        </p:grpSpPr>
        <p:cxnSp>
          <p:nvCxnSpPr>
            <p:cNvPr id="31" name="Straight Connector 30">
              <a:extLst>
                <a:ext uri="{FF2B5EF4-FFF2-40B4-BE49-F238E27FC236}">
                  <a16:creationId xmlns:a16="http://schemas.microsoft.com/office/drawing/2014/main" id="{893E0083-7275-86DB-3BF4-745E355C57C8}"/>
                </a:ext>
              </a:extLst>
            </p:cNvPr>
            <p:cNvCxnSpPr>
              <a:cxnSpLocks/>
            </p:cNvCxnSpPr>
            <p:nvPr/>
          </p:nvCxnSpPr>
          <p:spPr>
            <a:xfrm>
              <a:off x="5834598" y="1096695"/>
              <a:ext cx="0" cy="4664597"/>
            </a:xfrm>
            <a:prstGeom prst="line">
              <a:avLst/>
            </a:prstGeom>
            <a:solidFill>
              <a:schemeClr val="tx1"/>
            </a:solidFill>
            <a:ln>
              <a:solidFill>
                <a:schemeClr val="bg1">
                  <a:alpha val="0"/>
                </a:schemeClr>
              </a:solidFill>
            </a:ln>
          </p:spPr>
          <p:style>
            <a:lnRef idx="1">
              <a:schemeClr val="dk1"/>
            </a:lnRef>
            <a:fillRef idx="0">
              <a:schemeClr val="dk1"/>
            </a:fillRef>
            <a:effectRef idx="0">
              <a:schemeClr val="dk1"/>
            </a:effectRef>
            <a:fontRef idx="minor">
              <a:schemeClr val="tx1"/>
            </a:fontRef>
          </p:style>
        </p:cxnSp>
        <p:sp>
          <p:nvSpPr>
            <p:cNvPr id="33" name="Arrow: Down 32">
              <a:extLst>
                <a:ext uri="{FF2B5EF4-FFF2-40B4-BE49-F238E27FC236}">
                  <a16:creationId xmlns:a16="http://schemas.microsoft.com/office/drawing/2014/main" id="{78F2C9F2-8F70-8A84-5449-0ECCDBCE9E05}"/>
                </a:ext>
              </a:extLst>
            </p:cNvPr>
            <p:cNvSpPr/>
            <p:nvPr/>
          </p:nvSpPr>
          <p:spPr>
            <a:xfrm flipV="1">
              <a:off x="5812764" y="2165258"/>
              <a:ext cx="388586" cy="1263735"/>
            </a:xfrm>
            <a:prstGeom prst="downArrow">
              <a:avLst>
                <a:gd name="adj1" fmla="val 50000"/>
                <a:gd name="adj2" fmla="val 11616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8" name="Oval 37">
            <a:extLst>
              <a:ext uri="{FF2B5EF4-FFF2-40B4-BE49-F238E27FC236}">
                <a16:creationId xmlns:a16="http://schemas.microsoft.com/office/drawing/2014/main" id="{BD611EF3-D1F6-CCA4-260B-5DF942A8E394}"/>
              </a:ext>
            </a:extLst>
          </p:cNvPr>
          <p:cNvSpPr/>
          <p:nvPr/>
        </p:nvSpPr>
        <p:spPr>
          <a:xfrm>
            <a:off x="9563808" y="2070691"/>
            <a:ext cx="523220" cy="523220"/>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21DCAB0D-8BD9-C87D-10E6-61C736FFF3DD}"/>
              </a:ext>
            </a:extLst>
          </p:cNvPr>
          <p:cNvSpPr txBox="1"/>
          <p:nvPr/>
        </p:nvSpPr>
        <p:spPr>
          <a:xfrm>
            <a:off x="346755" y="439838"/>
            <a:ext cx="6813016" cy="6278642"/>
          </a:xfrm>
          <a:prstGeom prst="rect">
            <a:avLst/>
          </a:prstGeom>
          <a:noFill/>
        </p:spPr>
        <p:txBody>
          <a:bodyPr wrap="square" rtlCol="0">
            <a:spAutoFit/>
          </a:bodyPr>
          <a:lstStyle/>
          <a:p>
            <a:pPr algn="ctr"/>
            <a:r>
              <a:rPr lang="en-US" sz="2400" dirty="0"/>
              <a:t>What is an eclipse season, and why do they occur approximately every six months (or twice a year)?</a:t>
            </a:r>
          </a:p>
          <a:p>
            <a:pPr algn="ctr"/>
            <a:endParaRPr lang="en-US" sz="2400" dirty="0"/>
          </a:p>
          <a:p>
            <a:pPr algn="ctr"/>
            <a:r>
              <a:rPr lang="en-US" sz="2400" dirty="0"/>
              <a:t>An eclipse season is one of only two periods during each year when the Sun, Moon, and Earth are aligned, allowing eclipses to occur. Eclipse seasons occur approximately every six months due to the tilt of the Moon's orbit relative to Earth's orbit around the Sun. These seasons provide windows of opportunity for eclipses because they are times when the Moon's path intersects with Earth's orbital plane (the ecliptic), making eclipses more likely. Each season lasts about 35 days and repeats just short of every six months. In addition to inspiring artists and musicians, eclipses have driven numerous scientific discoveries.</a:t>
            </a:r>
          </a:p>
          <a:p>
            <a:endParaRPr lang="en-IN" dirty="0"/>
          </a:p>
        </p:txBody>
      </p:sp>
      <p:pic>
        <p:nvPicPr>
          <p:cNvPr id="1026" name="Picture 2" descr="Countdown icon 182 Days Left for sales promotion. Promotional sales banner 182  days left to go 12931840 Vector Art at Vecteezy">
            <a:extLst>
              <a:ext uri="{FF2B5EF4-FFF2-40B4-BE49-F238E27FC236}">
                <a16:creationId xmlns:a16="http://schemas.microsoft.com/office/drawing/2014/main" id="{0221B962-71E5-8490-861C-8AC47C06A799}"/>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6142" y="4174798"/>
            <a:ext cx="3459460" cy="3195527"/>
          </a:xfrm>
          <a:prstGeom prst="rect">
            <a:avLst/>
          </a:prstGeom>
          <a:noFill/>
          <a:extLst>
            <a:ext uri="{909E8E84-426E-40DD-AFC4-6F175D3DCCD1}">
              <a14:hiddenFill xmlns:a14="http://schemas.microsoft.com/office/drawing/2010/main">
                <a:solidFill>
                  <a:srgbClr val="FFFFFF"/>
                </a:solidFill>
              </a14:hiddenFill>
            </a:ext>
          </a:extLst>
        </p:spPr>
      </p:pic>
      <p:pic>
        <p:nvPicPr>
          <p:cNvPr id="44" name="audio 5">
            <a:hlinkClick r:id="" action="ppaction://media"/>
            <a:extLst>
              <a:ext uri="{FF2B5EF4-FFF2-40B4-BE49-F238E27FC236}">
                <a16:creationId xmlns:a16="http://schemas.microsoft.com/office/drawing/2014/main" id="{E6D6F979-FBB7-026A-C8D7-D37B389AE3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67751" y="1104422"/>
            <a:ext cx="487363" cy="487363"/>
          </a:xfrm>
          <a:prstGeom prst="rect">
            <a:avLst/>
          </a:prstGeom>
        </p:spPr>
      </p:pic>
    </p:spTree>
    <p:extLst>
      <p:ext uri="{BB962C8B-B14F-4D97-AF65-F5344CB8AC3E}">
        <p14:creationId xmlns:p14="http://schemas.microsoft.com/office/powerpoint/2010/main" val="354877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40"/>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850" fill="hold"/>
                                        <p:tgtEl>
                                          <p:spTgt spid="41"/>
                                        </p:tgtEl>
                                        <p:attrNameLst>
                                          <p:attrName>r</p:attrName>
                                        </p:attrNameLst>
                                      </p:cBhvr>
                                    </p:animRot>
                                  </p:childTnLst>
                                </p:cTn>
                              </p:par>
                              <p:par>
                                <p:cTn id="9" presetID="2" presetClass="entr" presetSubtype="4" fill="hold" nodeType="with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anim calcmode="lin" valueType="num">
                                      <p:cBhvr additive="base">
                                        <p:cTn id="11" dur="50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2" dur="5000" fill="hold"/>
                                        <p:tgtEl>
                                          <p:spTgt spid="42">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anim calcmode="lin" valueType="num">
                                      <p:cBhvr additive="base">
                                        <p:cTn id="15" dur="50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16" dur="5000" fill="hold"/>
                                        <p:tgtEl>
                                          <p:spTgt spid="42">
                                            <p:txEl>
                                              <p:pRg st="2" end="2"/>
                                            </p:txEl>
                                          </p:spTgt>
                                        </p:tgtEl>
                                        <p:attrNameLst>
                                          <p:attrName>ppt_y</p:attrName>
                                        </p:attrNameLst>
                                      </p:cBhvr>
                                      <p:tavLst>
                                        <p:tav tm="0">
                                          <p:val>
                                            <p:strVal val="1+#ppt_h/2"/>
                                          </p:val>
                                        </p:tav>
                                        <p:tav tm="100000">
                                          <p:val>
                                            <p:strVal val="#ppt_y"/>
                                          </p:val>
                                        </p:tav>
                                      </p:tavLst>
                                    </p:anim>
                                  </p:childTnLst>
                                </p:cTn>
                              </p:par>
                              <p:par>
                                <p:cTn id="17" presetID="21" presetClass="entr" presetSubtype="1"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heel(1)">
                                      <p:cBhvr>
                                        <p:cTn id="19" dur="4000"/>
                                        <p:tgtEl>
                                          <p:spTgt spid="1026"/>
                                        </p:tgtEl>
                                      </p:cBhvr>
                                    </p:animEffect>
                                  </p:childTnLst>
                                </p:cTn>
                              </p:par>
                              <p:par>
                                <p:cTn id="20" presetID="1" presetClass="mediacall" presetSubtype="0" fill="hold" nodeType="withEffect">
                                  <p:stCondLst>
                                    <p:cond delay="0"/>
                                  </p:stCondLst>
                                  <p:childTnLst>
                                    <p:cmd type="call" cmd="playFrom(0.0)">
                                      <p:cBhvr>
                                        <p:cTn id="21" dur="44208"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4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est Background Images, HD Pictures and Wallpaper For Free Download |  Pngtree">
            <a:extLst>
              <a:ext uri="{FF2B5EF4-FFF2-40B4-BE49-F238E27FC236}">
                <a16:creationId xmlns:a16="http://schemas.microsoft.com/office/drawing/2014/main" id="{067FBCA7-4AFE-245E-107B-32403934E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5731"/>
            <a:ext cx="12192000" cy="53910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7469678-1342-F2A5-80F6-AEB702FFA0B2}"/>
              </a:ext>
            </a:extLst>
          </p:cNvPr>
          <p:cNvSpPr/>
          <p:nvPr/>
        </p:nvSpPr>
        <p:spPr>
          <a:xfrm>
            <a:off x="0" y="0"/>
            <a:ext cx="12192000" cy="158573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E6796F22-9CD0-7A8B-0B01-36228AB94001}"/>
              </a:ext>
            </a:extLst>
          </p:cNvPr>
          <p:cNvSpPr txBox="1"/>
          <p:nvPr/>
        </p:nvSpPr>
        <p:spPr>
          <a:xfrm>
            <a:off x="1504710" y="243068"/>
            <a:ext cx="10463514" cy="1446550"/>
          </a:xfrm>
          <a:prstGeom prst="rect">
            <a:avLst/>
          </a:prstGeom>
          <a:noFill/>
        </p:spPr>
        <p:txBody>
          <a:bodyPr wrap="square" rtlCol="0">
            <a:spAutoFit/>
          </a:bodyPr>
          <a:lstStyle/>
          <a:p>
            <a:r>
              <a:rPr lang="en-IN" sz="8800" dirty="0">
                <a:latin typeface="Arial Rounded MT Bold" panose="020F0704030504030204" pitchFamily="34" charset="0"/>
              </a:rPr>
              <a:t>LET’s RECALL  !!</a:t>
            </a:r>
          </a:p>
        </p:txBody>
      </p:sp>
      <p:sp>
        <p:nvSpPr>
          <p:cNvPr id="5" name="TextBox 4">
            <a:extLst>
              <a:ext uri="{FF2B5EF4-FFF2-40B4-BE49-F238E27FC236}">
                <a16:creationId xmlns:a16="http://schemas.microsoft.com/office/drawing/2014/main" id="{B1E26421-B526-A593-A5EE-25A65C00A995}"/>
              </a:ext>
            </a:extLst>
          </p:cNvPr>
          <p:cNvSpPr txBox="1"/>
          <p:nvPr/>
        </p:nvSpPr>
        <p:spPr>
          <a:xfrm>
            <a:off x="4201610" y="3121301"/>
            <a:ext cx="2777925" cy="1107996"/>
          </a:xfrm>
          <a:prstGeom prst="rect">
            <a:avLst/>
          </a:prstGeom>
          <a:noFill/>
        </p:spPr>
        <p:txBody>
          <a:bodyPr wrap="square" rtlCol="0">
            <a:spAutoFit/>
          </a:bodyPr>
          <a:lstStyle/>
          <a:p>
            <a:r>
              <a:rPr lang="en-IN" sz="6600" dirty="0">
                <a:solidFill>
                  <a:schemeClr val="bg1">
                    <a:lumMod val="95000"/>
                    <a:lumOff val="5000"/>
                  </a:schemeClr>
                </a:solidFill>
                <a:latin typeface="Berlin Sans FB Demi" panose="020E0802020502020306" pitchFamily="34" charset="0"/>
              </a:rPr>
              <a:t>QUIZ 2</a:t>
            </a:r>
          </a:p>
        </p:txBody>
      </p:sp>
      <p:sp>
        <p:nvSpPr>
          <p:cNvPr id="2" name="Rectangle 1">
            <a:hlinkClick r:id="rId3"/>
            <a:extLst>
              <a:ext uri="{FF2B5EF4-FFF2-40B4-BE49-F238E27FC236}">
                <a16:creationId xmlns:a16="http://schemas.microsoft.com/office/drawing/2014/main" id="{C690A8FD-D7D4-832A-1B20-17D1D86EA8C0}"/>
              </a:ext>
            </a:extLst>
          </p:cNvPr>
          <p:cNvSpPr/>
          <p:nvPr/>
        </p:nvSpPr>
        <p:spPr>
          <a:xfrm>
            <a:off x="3426106" y="2465408"/>
            <a:ext cx="4514127" cy="2928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AACE73B-E3B4-8ACC-8410-2F766AEE0C6D}"/>
              </a:ext>
            </a:extLst>
          </p:cNvPr>
          <p:cNvSpPr txBox="1"/>
          <p:nvPr/>
        </p:nvSpPr>
        <p:spPr>
          <a:xfrm>
            <a:off x="4826643" y="2939970"/>
            <a:ext cx="1365813" cy="400110"/>
          </a:xfrm>
          <a:prstGeom prst="rect">
            <a:avLst/>
          </a:prstGeom>
          <a:noFill/>
        </p:spPr>
        <p:txBody>
          <a:bodyPr wrap="square" rtlCol="0">
            <a:spAutoFit/>
          </a:bodyPr>
          <a:lstStyle/>
          <a:p>
            <a:r>
              <a:rPr lang="en-IN" sz="2000" b="1" u="sng" dirty="0">
                <a:solidFill>
                  <a:srgbClr val="FF0000"/>
                </a:solidFill>
                <a:hlinkClick r:id="rId3">
                  <a:extLst>
                    <a:ext uri="{A12FA001-AC4F-418D-AE19-62706E023703}">
                      <ahyp:hlinkClr xmlns:ahyp="http://schemas.microsoft.com/office/drawing/2018/hyperlinkcolor" val="tx"/>
                    </a:ext>
                  </a:extLst>
                </a:hlinkClick>
              </a:rPr>
              <a:t>CLICK</a:t>
            </a:r>
            <a:r>
              <a:rPr lang="en-IN" sz="2000" b="1" u="sng" dirty="0">
                <a:solidFill>
                  <a:srgbClr val="0563C1"/>
                </a:solidFill>
                <a:hlinkClick r:id="rId3">
                  <a:extLst>
                    <a:ext uri="{A12FA001-AC4F-418D-AE19-62706E023703}">
                      <ahyp:hlinkClr xmlns:ahyp="http://schemas.microsoft.com/office/drawing/2018/hyperlinkcolor" val="tx"/>
                    </a:ext>
                  </a:extLst>
                </a:hlinkClick>
              </a:rPr>
              <a:t> </a:t>
            </a:r>
            <a:r>
              <a:rPr lang="en-IN" sz="2000" b="1" u="sng" dirty="0">
                <a:solidFill>
                  <a:srgbClr val="FF0000"/>
                </a:solidFill>
                <a:hlinkClick r:id="rId3">
                  <a:extLst>
                    <a:ext uri="{A12FA001-AC4F-418D-AE19-62706E023703}">
                      <ahyp:hlinkClr xmlns:ahyp="http://schemas.microsoft.com/office/drawing/2018/hyperlinkcolor" val="tx"/>
                    </a:ext>
                  </a:extLst>
                </a:hlinkClick>
              </a:rPr>
              <a:t>ME</a:t>
            </a:r>
            <a:r>
              <a:rPr lang="en-IN" sz="2000" b="1" u="sng" dirty="0">
                <a:solidFill>
                  <a:srgbClr val="0563C1"/>
                </a:solidFill>
                <a:hlinkClick r:id="rId3">
                  <a:extLst>
                    <a:ext uri="{A12FA001-AC4F-418D-AE19-62706E023703}">
                      <ahyp:hlinkClr xmlns:ahyp="http://schemas.microsoft.com/office/drawing/2018/hyperlinkcolor" val="tx"/>
                    </a:ext>
                  </a:extLst>
                </a:hlinkClick>
              </a:rPr>
              <a:t> </a:t>
            </a:r>
            <a:endParaRPr lang="en-IN" sz="2000" b="1" u="sng" dirty="0">
              <a:solidFill>
                <a:srgbClr val="FF0000"/>
              </a:solidFill>
            </a:endParaRPr>
          </a:p>
        </p:txBody>
      </p:sp>
    </p:spTree>
    <p:extLst>
      <p:ext uri="{BB962C8B-B14F-4D97-AF65-F5344CB8AC3E}">
        <p14:creationId xmlns:p14="http://schemas.microsoft.com/office/powerpoint/2010/main" val="181795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pic>
        <p:nvPicPr>
          <p:cNvPr id="2050" name="Picture 2" descr="Space Stars Images - Free Download on Freepik">
            <a:extLst>
              <a:ext uri="{FF2B5EF4-FFF2-40B4-BE49-F238E27FC236}">
                <a16:creationId xmlns:a16="http://schemas.microsoft.com/office/drawing/2014/main" id="{89AAC431-DA70-88E6-5884-F0CB76AC19D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63000"/>
                    </a14:imgEffect>
                  </a14:imgLayer>
                </a14:imgProps>
              </a:ext>
              <a:ext uri="{28A0092B-C50C-407E-A947-70E740481C1C}">
                <a14:useLocalDpi xmlns:a14="http://schemas.microsoft.com/office/drawing/2010/main" val="0"/>
              </a:ext>
            </a:extLst>
          </a:blip>
          <a:srcRect/>
          <a:stretch>
            <a:fillRect/>
          </a:stretch>
        </p:blipFill>
        <p:spPr bwMode="auto">
          <a:xfrm>
            <a:off x="1" y="-42410"/>
            <a:ext cx="12192000" cy="6942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reers in space – Scientists | Canadian Space Agency">
            <a:extLst>
              <a:ext uri="{FF2B5EF4-FFF2-40B4-BE49-F238E27FC236}">
                <a16:creationId xmlns:a16="http://schemas.microsoft.com/office/drawing/2014/main" id="{B0D1BD1C-7932-AFA5-742A-D3A5FFC94DB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92597" y="2499860"/>
            <a:ext cx="8382000" cy="4400550"/>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2054" name="Picture 6" descr="Astronomer Scientist using telescope concept illustration in cartoon vector  4595910 Vector Art at Vecteezy">
            <a:extLst>
              <a:ext uri="{FF2B5EF4-FFF2-40B4-BE49-F238E27FC236}">
                <a16:creationId xmlns:a16="http://schemas.microsoft.com/office/drawing/2014/main" id="{E87FEAFD-4D50-6D71-F912-C8944659DEB6}"/>
              </a:ext>
            </a:extLst>
          </p:cNvPr>
          <p:cNvPicPr>
            <a:picLocks noChangeAspect="1" noChangeArrowheads="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73000"/>
                    </a14:imgEffect>
                  </a14:imgLayer>
                </a14:imgProps>
              </a:ext>
              <a:ext uri="{28A0092B-C50C-407E-A947-70E740481C1C}">
                <a14:useLocalDpi xmlns:a14="http://schemas.microsoft.com/office/drawing/2010/main" val="0"/>
              </a:ext>
            </a:extLst>
          </a:blip>
          <a:srcRect/>
          <a:stretch>
            <a:fillRect/>
          </a:stretch>
        </p:blipFill>
        <p:spPr bwMode="auto">
          <a:xfrm>
            <a:off x="5916484" y="1353378"/>
            <a:ext cx="8031011" cy="64248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06A409-AE43-0C3E-CCDA-86DD32F4ABE7}"/>
              </a:ext>
            </a:extLst>
          </p:cNvPr>
          <p:cNvSpPr txBox="1"/>
          <p:nvPr/>
        </p:nvSpPr>
        <p:spPr>
          <a:xfrm>
            <a:off x="740779" y="391854"/>
            <a:ext cx="6516547" cy="5509200"/>
          </a:xfrm>
          <a:prstGeom prst="rect">
            <a:avLst/>
          </a:prstGeom>
          <a:noFill/>
        </p:spPr>
        <p:txBody>
          <a:bodyPr wrap="square" rtlCol="0">
            <a:spAutoFit/>
          </a:bodyPr>
          <a:lstStyle/>
          <a:p>
            <a:pPr algn="ctr"/>
            <a:r>
              <a:rPr lang="en-US" sz="3200" dirty="0">
                <a:latin typeface="Alef" panose="00000500000000000000" pitchFamily="2" charset="-79"/>
                <a:cs typeface="Alef" panose="00000500000000000000" pitchFamily="2" charset="-79"/>
              </a:rPr>
              <a:t>How do scientists know when and where eclipses will occur?</a:t>
            </a:r>
          </a:p>
          <a:p>
            <a:pPr algn="ctr"/>
            <a:endParaRPr lang="en-US" sz="3200" dirty="0">
              <a:latin typeface="Alef" panose="00000500000000000000" pitchFamily="2" charset="-79"/>
              <a:cs typeface="Alef" panose="00000500000000000000" pitchFamily="2" charset="-79"/>
            </a:endParaRPr>
          </a:p>
          <a:p>
            <a:pPr algn="ctr"/>
            <a:r>
              <a:rPr lang="en-US" sz="3200" dirty="0">
                <a:latin typeface="Alef" panose="00000500000000000000" pitchFamily="2" charset="-79"/>
                <a:cs typeface="Alef" panose="00000500000000000000" pitchFamily="2" charset="-79"/>
              </a:rPr>
              <a:t>Scientists can predict eclipses using mathematical models and astronomical calculations. By knowing the orbits of the Moon and Earth, astronomers can forecast eclipse events, including their timing, duration, and geographic visibility.</a:t>
            </a:r>
            <a:endParaRPr lang="en-IN" sz="3200" dirty="0">
              <a:latin typeface="Alef" panose="00000500000000000000" pitchFamily="2" charset="-79"/>
              <a:cs typeface="Alef" panose="00000500000000000000" pitchFamily="2" charset="-79"/>
            </a:endParaRPr>
          </a:p>
        </p:txBody>
      </p:sp>
      <p:pic>
        <p:nvPicPr>
          <p:cNvPr id="6" name="audio 6">
            <a:hlinkClick r:id="" action="ppaction://media"/>
            <a:extLst>
              <a:ext uri="{FF2B5EF4-FFF2-40B4-BE49-F238E27FC236}">
                <a16:creationId xmlns:a16="http://schemas.microsoft.com/office/drawing/2014/main" id="{55B902D5-B553-E617-4D55-47A6A6B31E8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986527" y="1064412"/>
            <a:ext cx="487363" cy="487363"/>
          </a:xfrm>
          <a:prstGeom prst="rect">
            <a:avLst/>
          </a:prstGeom>
        </p:spPr>
      </p:pic>
    </p:spTree>
    <p:extLst>
      <p:ext uri="{BB962C8B-B14F-4D97-AF65-F5344CB8AC3E}">
        <p14:creationId xmlns:p14="http://schemas.microsoft.com/office/powerpoint/2010/main" val="47403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500" fill="hold">
                                          <p:stCondLst>
                                            <p:cond delay="0"/>
                                          </p:stCondLst>
                                        </p:cTn>
                                        <p:tgtEl>
                                          <p:spTgt spid="4">
                                            <p:txEl>
                                              <p:pRg st="0" end="0"/>
                                            </p:txEl>
                                          </p:spTgt>
                                        </p:tgtEl>
                                        <p:attrNameLst>
                                          <p:attrName>r</p:attrName>
                                        </p:attrNameLst>
                                      </p:cBhvr>
                                    </p:animRot>
                                    <p:animRot by="-240000">
                                      <p:cBhvr>
                                        <p:cTn id="7" dur="1000" fill="hold">
                                          <p:stCondLst>
                                            <p:cond delay="1000"/>
                                          </p:stCondLst>
                                        </p:cTn>
                                        <p:tgtEl>
                                          <p:spTgt spid="4">
                                            <p:txEl>
                                              <p:pRg st="0" end="0"/>
                                            </p:txEl>
                                          </p:spTgt>
                                        </p:tgtEl>
                                        <p:attrNameLst>
                                          <p:attrName>r</p:attrName>
                                        </p:attrNameLst>
                                      </p:cBhvr>
                                    </p:animRot>
                                    <p:animRot by="240000">
                                      <p:cBhvr>
                                        <p:cTn id="8" dur="1000" fill="hold">
                                          <p:stCondLst>
                                            <p:cond delay="2000"/>
                                          </p:stCondLst>
                                        </p:cTn>
                                        <p:tgtEl>
                                          <p:spTgt spid="4">
                                            <p:txEl>
                                              <p:pRg st="0" end="0"/>
                                            </p:txEl>
                                          </p:spTgt>
                                        </p:tgtEl>
                                        <p:attrNameLst>
                                          <p:attrName>r</p:attrName>
                                        </p:attrNameLst>
                                      </p:cBhvr>
                                    </p:animRot>
                                    <p:animRot by="-240000">
                                      <p:cBhvr>
                                        <p:cTn id="9" dur="1000" fill="hold">
                                          <p:stCondLst>
                                            <p:cond delay="3000"/>
                                          </p:stCondLst>
                                        </p:cTn>
                                        <p:tgtEl>
                                          <p:spTgt spid="4">
                                            <p:txEl>
                                              <p:pRg st="0" end="0"/>
                                            </p:txEl>
                                          </p:spTgt>
                                        </p:tgtEl>
                                        <p:attrNameLst>
                                          <p:attrName>r</p:attrName>
                                        </p:attrNameLst>
                                      </p:cBhvr>
                                    </p:animRot>
                                    <p:animRot by="120000">
                                      <p:cBhvr>
                                        <p:cTn id="10" dur="1000" fill="hold">
                                          <p:stCondLst>
                                            <p:cond delay="4000"/>
                                          </p:stCondLst>
                                        </p:cTn>
                                        <p:tgtEl>
                                          <p:spTgt spid="4">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500" fill="hold">
                                          <p:stCondLst>
                                            <p:cond delay="0"/>
                                          </p:stCondLst>
                                        </p:cTn>
                                        <p:tgtEl>
                                          <p:spTgt spid="4">
                                            <p:txEl>
                                              <p:pRg st="2" end="2"/>
                                            </p:txEl>
                                          </p:spTgt>
                                        </p:tgtEl>
                                        <p:attrNameLst>
                                          <p:attrName>r</p:attrName>
                                        </p:attrNameLst>
                                      </p:cBhvr>
                                    </p:animRot>
                                    <p:animRot by="-240000">
                                      <p:cBhvr>
                                        <p:cTn id="13" dur="1000" fill="hold">
                                          <p:stCondLst>
                                            <p:cond delay="1000"/>
                                          </p:stCondLst>
                                        </p:cTn>
                                        <p:tgtEl>
                                          <p:spTgt spid="4">
                                            <p:txEl>
                                              <p:pRg st="2" end="2"/>
                                            </p:txEl>
                                          </p:spTgt>
                                        </p:tgtEl>
                                        <p:attrNameLst>
                                          <p:attrName>r</p:attrName>
                                        </p:attrNameLst>
                                      </p:cBhvr>
                                    </p:animRot>
                                    <p:animRot by="240000">
                                      <p:cBhvr>
                                        <p:cTn id="14" dur="1000" fill="hold">
                                          <p:stCondLst>
                                            <p:cond delay="2000"/>
                                          </p:stCondLst>
                                        </p:cTn>
                                        <p:tgtEl>
                                          <p:spTgt spid="4">
                                            <p:txEl>
                                              <p:pRg st="2" end="2"/>
                                            </p:txEl>
                                          </p:spTgt>
                                        </p:tgtEl>
                                        <p:attrNameLst>
                                          <p:attrName>r</p:attrName>
                                        </p:attrNameLst>
                                      </p:cBhvr>
                                    </p:animRot>
                                    <p:animRot by="-240000">
                                      <p:cBhvr>
                                        <p:cTn id="15" dur="1000" fill="hold">
                                          <p:stCondLst>
                                            <p:cond delay="3000"/>
                                          </p:stCondLst>
                                        </p:cTn>
                                        <p:tgtEl>
                                          <p:spTgt spid="4">
                                            <p:txEl>
                                              <p:pRg st="2" end="2"/>
                                            </p:txEl>
                                          </p:spTgt>
                                        </p:tgtEl>
                                        <p:attrNameLst>
                                          <p:attrName>r</p:attrName>
                                        </p:attrNameLst>
                                      </p:cBhvr>
                                    </p:animRot>
                                    <p:animRot by="120000">
                                      <p:cBhvr>
                                        <p:cTn id="16" dur="1000" fill="hold">
                                          <p:stCondLst>
                                            <p:cond delay="4000"/>
                                          </p:stCondLst>
                                        </p:cTn>
                                        <p:tgtEl>
                                          <p:spTgt spid="4">
                                            <p:txEl>
                                              <p:pRg st="2" end="2"/>
                                            </p:txEl>
                                          </p:spTgt>
                                        </p:tgtEl>
                                        <p:attrNameLst>
                                          <p:attrName>r</p:attrName>
                                        </p:attrNameLst>
                                      </p:cBhvr>
                                    </p:animRot>
                                  </p:childTnLst>
                                </p:cTn>
                              </p:par>
                              <p:par>
                                <p:cTn id="17" presetID="1" presetClass="mediacall" presetSubtype="0" fill="hold" nodeType="withEffect">
                                  <p:stCondLst>
                                    <p:cond delay="0"/>
                                  </p:stCondLst>
                                  <p:childTnLst>
                                    <p:cmd type="call" cmd="playFrom(0.0)">
                                      <p:cBhvr>
                                        <p:cTn id="18" dur="184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un">
            <a:extLst>
              <a:ext uri="{FF2B5EF4-FFF2-40B4-BE49-F238E27FC236}">
                <a16:creationId xmlns:a16="http://schemas.microsoft.com/office/drawing/2014/main" id="{8DC3FEF6-D290-42EE-AC3F-F24489B79617}"/>
              </a:ext>
            </a:extLst>
          </p:cNvPr>
          <p:cNvPicPr>
            <a:picLocks noChangeAspect="1" noChangeArrowheads="1"/>
          </p:cNvPicPr>
          <p:nvPr/>
        </p:nvPicPr>
        <p:blipFill>
          <a:blip r:embed="rId4">
            <a:clrChange>
              <a:clrFrom>
                <a:srgbClr val="000000"/>
              </a:clrFrom>
              <a:clrTo>
                <a:srgbClr val="000000">
                  <a:alpha val="0"/>
                </a:srgbClr>
              </a:clrTo>
            </a:clrChange>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2510335" y="0"/>
            <a:ext cx="8119535" cy="58336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ll About the Moon | NASA Space Place – NASA Science for Kids">
            <a:extLst>
              <a:ext uri="{FF2B5EF4-FFF2-40B4-BE49-F238E27FC236}">
                <a16:creationId xmlns:a16="http://schemas.microsoft.com/office/drawing/2014/main" id="{3D2A468E-EB61-7DE6-2793-199EAAE0C5E4}"/>
              </a:ext>
            </a:extLst>
          </p:cNvPr>
          <p:cNvPicPr>
            <a:picLocks noChangeAspect="1" noChangeArrowheads="1"/>
          </p:cNvPicPr>
          <p:nvPr/>
        </p:nvPicPr>
        <p:blipFill>
          <a:blip r:embed="rId6" cstate="print">
            <a:clrChange>
              <a:clrFrom>
                <a:srgbClr val="000000"/>
              </a:clrFrom>
              <a:clrTo>
                <a:srgbClr val="000000">
                  <a:alpha val="0"/>
                </a:srgbClr>
              </a:clrTo>
            </a:clrChange>
            <a:extLst>
              <a:ext uri="{BEBA8EAE-BF5A-486C-A8C5-ECC9F3942E4B}">
                <a14:imgProps xmlns:a14="http://schemas.microsoft.com/office/drawing/2010/main">
                  <a14:imgLayer r:embed="rId7">
                    <a14:imgEffect>
                      <a14:sharpenSoften amount="-100000"/>
                    </a14:imgEffect>
                    <a14:imgEffect>
                      <a14:brightnessContrast bright="-36000"/>
                    </a14:imgEffect>
                  </a14:imgLayer>
                </a14:imgProps>
              </a:ext>
              <a:ext uri="{28A0092B-C50C-407E-A947-70E740481C1C}">
                <a14:useLocalDpi xmlns:a14="http://schemas.microsoft.com/office/drawing/2010/main" val="0"/>
              </a:ext>
            </a:extLst>
          </a:blip>
          <a:srcRect/>
          <a:stretch>
            <a:fillRect/>
          </a:stretch>
        </p:blipFill>
        <p:spPr bwMode="auto">
          <a:xfrm>
            <a:off x="5728201" y="2015802"/>
            <a:ext cx="1967697" cy="196769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CE29FE14-8909-858C-7045-41D6658E431D}"/>
              </a:ext>
            </a:extLst>
          </p:cNvPr>
          <p:cNvPicPr>
            <a:picLocks noChangeAspect="1"/>
          </p:cNvPicPr>
          <p:nvPr/>
        </p:nvPicPr>
        <p:blipFill>
          <a:blip r:embed="rId8">
            <a:clrChange>
              <a:clrFrom>
                <a:srgbClr val="010101"/>
              </a:clrFrom>
              <a:clrTo>
                <a:srgbClr val="010101">
                  <a:alpha val="0"/>
                </a:srgbClr>
              </a:clrTo>
            </a:clrChange>
            <a:extLst>
              <a:ext uri="{28A0092B-C50C-407E-A947-70E740481C1C}">
                <a14:useLocalDpi xmlns:a14="http://schemas.microsoft.com/office/drawing/2010/main" val="0"/>
              </a:ext>
            </a:extLst>
          </a:blip>
          <a:stretch>
            <a:fillRect/>
          </a:stretch>
        </p:blipFill>
        <p:spPr>
          <a:xfrm>
            <a:off x="9191264" y="0"/>
            <a:ext cx="6858000" cy="6858000"/>
          </a:xfrm>
          <a:prstGeom prst="rect">
            <a:avLst/>
          </a:prstGeom>
        </p:spPr>
      </p:pic>
      <p:sp>
        <p:nvSpPr>
          <p:cNvPr id="49" name="TextBox 48">
            <a:extLst>
              <a:ext uri="{FF2B5EF4-FFF2-40B4-BE49-F238E27FC236}">
                <a16:creationId xmlns:a16="http://schemas.microsoft.com/office/drawing/2014/main" id="{12E63797-2642-8224-A7D8-CF06D36D6753}"/>
              </a:ext>
            </a:extLst>
          </p:cNvPr>
          <p:cNvSpPr txBox="1"/>
          <p:nvPr/>
        </p:nvSpPr>
        <p:spPr>
          <a:xfrm>
            <a:off x="844952" y="816883"/>
            <a:ext cx="8252749" cy="5016758"/>
          </a:xfrm>
          <a:prstGeom prst="rect">
            <a:avLst/>
          </a:prstGeom>
          <a:noFill/>
        </p:spPr>
        <p:txBody>
          <a:bodyPr wrap="square" rtlCol="0">
            <a:spAutoFit/>
          </a:bodyPr>
          <a:lstStyle/>
          <a:p>
            <a:pPr algn="ctr"/>
            <a:r>
              <a:rPr lang="en-US" sz="4000" dirty="0">
                <a:effectLst>
                  <a:outerShdw blurRad="38100" dist="38100" dir="2700000" algn="tl">
                    <a:srgbClr val="000000">
                      <a:alpha val="43137"/>
                    </a:srgbClr>
                  </a:outerShdw>
                </a:effectLst>
                <a:latin typeface="Agency FB" panose="020B0503020202020204" pitchFamily="34" charset="0"/>
              </a:rPr>
              <a:t>Why do only some people on Earth see an eclipse at a given time?</a:t>
            </a:r>
          </a:p>
          <a:p>
            <a:pPr algn="ctr"/>
            <a:r>
              <a:rPr lang="en-US" sz="4000" dirty="0">
                <a:effectLst>
                  <a:outerShdw blurRad="38100" dist="38100" dir="2700000" algn="tl">
                    <a:srgbClr val="000000">
                      <a:alpha val="43137"/>
                    </a:srgbClr>
                  </a:outerShdw>
                </a:effectLst>
                <a:latin typeface="Agency FB" panose="020B0503020202020204" pitchFamily="34" charset="0"/>
              </a:rPr>
              <a:t>During an eclipse, only a specific region on Earth can see the phenomenon because of the finite size of the Moon's shadow. This shadow's path is relatively narrow, and only observers within it witness the eclipse. People outside this path see either a partial eclipse or no eclipse at all.</a:t>
            </a:r>
            <a:endParaRPr lang="en-IN" sz="4000" dirty="0">
              <a:effectLst>
                <a:outerShdw blurRad="38100" dist="38100" dir="2700000" algn="tl">
                  <a:srgbClr val="000000">
                    <a:alpha val="43137"/>
                  </a:srgbClr>
                </a:outerShdw>
              </a:effectLst>
              <a:latin typeface="Agency FB" panose="020B0503020202020204" pitchFamily="34" charset="0"/>
            </a:endParaRPr>
          </a:p>
        </p:txBody>
      </p:sp>
      <p:pic>
        <p:nvPicPr>
          <p:cNvPr id="50" name="audio 1">
            <a:hlinkClick r:id="" action="ppaction://media"/>
            <a:extLst>
              <a:ext uri="{FF2B5EF4-FFF2-40B4-BE49-F238E27FC236}">
                <a16:creationId xmlns:a16="http://schemas.microsoft.com/office/drawing/2014/main" id="{A9596C09-29E8-5E66-53F5-7D745B61ED9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59685" y="411155"/>
            <a:ext cx="487363" cy="487363"/>
          </a:xfrm>
          <a:prstGeom prst="rect">
            <a:avLst/>
          </a:prstGeom>
        </p:spPr>
      </p:pic>
      <p:pic>
        <p:nvPicPr>
          <p:cNvPr id="51" name="audio 7">
            <a:hlinkClick r:id="" action="ppaction://media"/>
            <a:extLst>
              <a:ext uri="{FF2B5EF4-FFF2-40B4-BE49-F238E27FC236}">
                <a16:creationId xmlns:a16="http://schemas.microsoft.com/office/drawing/2014/main" id="{344048B9-BDC4-E3FF-ADE0-9E61F90A5D1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240838" y="329520"/>
            <a:ext cx="487363" cy="487363"/>
          </a:xfrm>
          <a:prstGeom prst="rect">
            <a:avLst/>
          </a:prstGeom>
        </p:spPr>
      </p:pic>
    </p:spTree>
    <p:extLst>
      <p:ext uri="{BB962C8B-B14F-4D97-AF65-F5344CB8AC3E}">
        <p14:creationId xmlns:p14="http://schemas.microsoft.com/office/powerpoint/2010/main" val="368966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par>
                                <p:cTn id="11" presetID="1" presetClass="mediacall" presetSubtype="0" fill="hold" nodeType="withEffect">
                                  <p:stCondLst>
                                    <p:cond delay="0"/>
                                  </p:stCondLst>
                                  <p:childTnLst>
                                    <p:cmd type="call" cmd="playFrom(0.0)">
                                      <p:cBhvr>
                                        <p:cTn id="12" dur="22128" fill="hold"/>
                                        <p:tgtEl>
                                          <p:spTgt spid="50"/>
                                        </p:tgtEl>
                                      </p:cBhvr>
                                    </p:cmd>
                                  </p:childTnLst>
                                </p:cTn>
                              </p:par>
                              <p:par>
                                <p:cTn id="13" presetID="1" presetClass="mediacall" presetSubtype="0" fill="hold" nodeType="withEffect">
                                  <p:stCondLst>
                                    <p:cond delay="0"/>
                                  </p:stCondLst>
                                  <p:childTnLst>
                                    <p:cmd type="call" cmd="playFrom(0.0)">
                                      <p:cBhvr>
                                        <p:cTn id="14" dur="22128"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0"/>
                </p:tgtEl>
              </p:cMediaNode>
            </p:audio>
            <p:audio>
              <p:cMediaNode vol="80000">
                <p:cTn id="16" fill="hold" display="0">
                  <p:stCondLst>
                    <p:cond delay="indefinite"/>
                  </p:stCondLst>
                  <p:endCondLst>
                    <p:cond evt="onStopAudio" delay="0">
                      <p:tgtEl>
                        <p:sldTgt/>
                      </p:tgtEl>
                    </p:cond>
                  </p:endCondLst>
                </p:cTn>
                <p:tgtEl>
                  <p:spTgt spid="51"/>
                </p:tgtEl>
              </p:cMediaNode>
            </p:audio>
          </p:childTnLst>
        </p:cTn>
      </p:par>
    </p:tnLst>
    <p:bldLst>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est Background Images, HD Pictures and Wallpaper For Free Download |  Pngtree">
            <a:extLst>
              <a:ext uri="{FF2B5EF4-FFF2-40B4-BE49-F238E27FC236}">
                <a16:creationId xmlns:a16="http://schemas.microsoft.com/office/drawing/2014/main" id="{067FBCA7-4AFE-245E-107B-32403934E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5731"/>
            <a:ext cx="12192000" cy="53910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7469678-1342-F2A5-80F6-AEB702FFA0B2}"/>
              </a:ext>
            </a:extLst>
          </p:cNvPr>
          <p:cNvSpPr/>
          <p:nvPr/>
        </p:nvSpPr>
        <p:spPr>
          <a:xfrm>
            <a:off x="0" y="0"/>
            <a:ext cx="12192000" cy="158573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E6796F22-9CD0-7A8B-0B01-36228AB94001}"/>
              </a:ext>
            </a:extLst>
          </p:cNvPr>
          <p:cNvSpPr txBox="1"/>
          <p:nvPr/>
        </p:nvSpPr>
        <p:spPr>
          <a:xfrm>
            <a:off x="1504710" y="243068"/>
            <a:ext cx="10463514" cy="1446550"/>
          </a:xfrm>
          <a:prstGeom prst="rect">
            <a:avLst/>
          </a:prstGeom>
          <a:noFill/>
        </p:spPr>
        <p:txBody>
          <a:bodyPr wrap="square" rtlCol="0">
            <a:spAutoFit/>
          </a:bodyPr>
          <a:lstStyle/>
          <a:p>
            <a:r>
              <a:rPr lang="en-IN" sz="8800" dirty="0">
                <a:latin typeface="Arial Rounded MT Bold" panose="020F0704030504030204" pitchFamily="34" charset="0"/>
              </a:rPr>
              <a:t>LET’s RECALL  !!</a:t>
            </a:r>
          </a:p>
        </p:txBody>
      </p:sp>
      <p:sp>
        <p:nvSpPr>
          <p:cNvPr id="5" name="TextBox 4">
            <a:extLst>
              <a:ext uri="{FF2B5EF4-FFF2-40B4-BE49-F238E27FC236}">
                <a16:creationId xmlns:a16="http://schemas.microsoft.com/office/drawing/2014/main" id="{B1E26421-B526-A593-A5EE-25A65C00A995}"/>
              </a:ext>
            </a:extLst>
          </p:cNvPr>
          <p:cNvSpPr txBox="1"/>
          <p:nvPr/>
        </p:nvSpPr>
        <p:spPr>
          <a:xfrm>
            <a:off x="4201610" y="3121301"/>
            <a:ext cx="2777925" cy="1107996"/>
          </a:xfrm>
          <a:prstGeom prst="rect">
            <a:avLst/>
          </a:prstGeom>
          <a:noFill/>
        </p:spPr>
        <p:txBody>
          <a:bodyPr wrap="square" rtlCol="0">
            <a:spAutoFit/>
          </a:bodyPr>
          <a:lstStyle/>
          <a:p>
            <a:r>
              <a:rPr lang="en-IN" sz="6600" dirty="0">
                <a:solidFill>
                  <a:schemeClr val="bg1">
                    <a:lumMod val="95000"/>
                    <a:lumOff val="5000"/>
                  </a:schemeClr>
                </a:solidFill>
                <a:latin typeface="Berlin Sans FB Demi" panose="020E0802020502020306" pitchFamily="34" charset="0"/>
              </a:rPr>
              <a:t>QUIZ 3</a:t>
            </a:r>
          </a:p>
        </p:txBody>
      </p:sp>
      <p:sp>
        <p:nvSpPr>
          <p:cNvPr id="2" name="Rectangle 1">
            <a:hlinkClick r:id="rId3"/>
            <a:extLst>
              <a:ext uri="{FF2B5EF4-FFF2-40B4-BE49-F238E27FC236}">
                <a16:creationId xmlns:a16="http://schemas.microsoft.com/office/drawing/2014/main" id="{BECF10EC-903B-FD24-7636-7B383EFE112C}"/>
              </a:ext>
            </a:extLst>
          </p:cNvPr>
          <p:cNvSpPr/>
          <p:nvPr/>
        </p:nvSpPr>
        <p:spPr>
          <a:xfrm>
            <a:off x="3553428" y="2627453"/>
            <a:ext cx="4479402" cy="26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DF7E33B-EA49-591B-988E-BBF5F13DBC79}"/>
              </a:ext>
            </a:extLst>
          </p:cNvPr>
          <p:cNvSpPr txBox="1"/>
          <p:nvPr/>
        </p:nvSpPr>
        <p:spPr>
          <a:xfrm>
            <a:off x="4803494" y="2928394"/>
            <a:ext cx="1477701" cy="646331"/>
          </a:xfrm>
          <a:prstGeom prst="rect">
            <a:avLst/>
          </a:prstGeom>
          <a:noFill/>
        </p:spPr>
        <p:txBody>
          <a:bodyPr wrap="square" rtlCol="0">
            <a:spAutoFit/>
          </a:bodyPr>
          <a:lstStyle/>
          <a:p>
            <a:r>
              <a:rPr lang="en-IN" sz="1800" b="1" u="sng" dirty="0">
                <a:solidFill>
                  <a:srgbClr val="FF0000"/>
                </a:solidFill>
                <a:hlinkClick r:id="rId3">
                  <a:extLst>
                    <a:ext uri="{A12FA001-AC4F-418D-AE19-62706E023703}">
                      <ahyp:hlinkClr xmlns:ahyp="http://schemas.microsoft.com/office/drawing/2018/hyperlinkcolor" val="tx"/>
                    </a:ext>
                  </a:extLst>
                </a:hlinkClick>
              </a:rPr>
              <a:t>CLICK</a:t>
            </a:r>
            <a:r>
              <a:rPr lang="en-IN" sz="1800" b="1" u="sng" dirty="0">
                <a:solidFill>
                  <a:srgbClr val="0563C1"/>
                </a:solidFill>
                <a:hlinkClick r:id="rId3">
                  <a:extLst>
                    <a:ext uri="{A12FA001-AC4F-418D-AE19-62706E023703}">
                      <ahyp:hlinkClr xmlns:ahyp="http://schemas.microsoft.com/office/drawing/2018/hyperlinkcolor" val="tx"/>
                    </a:ext>
                  </a:extLst>
                </a:hlinkClick>
              </a:rPr>
              <a:t> </a:t>
            </a:r>
            <a:r>
              <a:rPr lang="en-IN" sz="1800" b="1" u="sng" dirty="0">
                <a:solidFill>
                  <a:srgbClr val="FF0000"/>
                </a:solidFill>
                <a:hlinkClick r:id="rId3">
                  <a:extLst>
                    <a:ext uri="{A12FA001-AC4F-418D-AE19-62706E023703}">
                      <ahyp:hlinkClr xmlns:ahyp="http://schemas.microsoft.com/office/drawing/2018/hyperlinkcolor" val="tx"/>
                    </a:ext>
                  </a:extLst>
                </a:hlinkClick>
              </a:rPr>
              <a:t>ME</a:t>
            </a:r>
            <a:r>
              <a:rPr lang="en-IN" sz="1800" b="1" u="sng" dirty="0">
                <a:solidFill>
                  <a:srgbClr val="0563C1"/>
                </a:solidFill>
                <a:hlinkClick r:id="rId3">
                  <a:extLst>
                    <a:ext uri="{A12FA001-AC4F-418D-AE19-62706E023703}">
                      <ahyp:hlinkClr xmlns:ahyp="http://schemas.microsoft.com/office/drawing/2018/hyperlinkcolor" val="tx"/>
                    </a:ext>
                  </a:extLst>
                </a:hlinkClick>
              </a:rPr>
              <a:t> </a:t>
            </a:r>
            <a:endParaRPr lang="en-IN" sz="1800" b="1" u="sng" dirty="0">
              <a:solidFill>
                <a:srgbClr val="FF0000"/>
              </a:solidFill>
            </a:endParaRPr>
          </a:p>
          <a:p>
            <a:endParaRPr lang="en-IN" dirty="0"/>
          </a:p>
        </p:txBody>
      </p:sp>
    </p:spTree>
    <p:extLst>
      <p:ext uri="{BB962C8B-B14F-4D97-AF65-F5344CB8AC3E}">
        <p14:creationId xmlns:p14="http://schemas.microsoft.com/office/powerpoint/2010/main" val="1630501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NASA Lunar Trailblazer satellite ready to hunt for water on the moon | Space">
            <a:extLst>
              <a:ext uri="{FF2B5EF4-FFF2-40B4-BE49-F238E27FC236}">
                <a16:creationId xmlns:a16="http://schemas.microsoft.com/office/drawing/2014/main" id="{6B60A640-51D7-705C-13E7-8E9E43F82EE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69D4D0-1FF6-4ABE-2106-48885A565DD6}"/>
              </a:ext>
            </a:extLst>
          </p:cNvPr>
          <p:cNvSpPr txBox="1"/>
          <p:nvPr/>
        </p:nvSpPr>
        <p:spPr>
          <a:xfrm>
            <a:off x="601884" y="439838"/>
            <a:ext cx="11227443" cy="6247864"/>
          </a:xfrm>
          <a:prstGeom prst="rect">
            <a:avLst/>
          </a:prstGeom>
          <a:noFill/>
        </p:spPr>
        <p:txBody>
          <a:bodyPr wrap="square" rtlCol="0">
            <a:spAutoFit/>
          </a:bodyPr>
          <a:lstStyle/>
          <a:p>
            <a:pPr algn="ctr"/>
            <a:r>
              <a:rPr lang="en-US" sz="2000" dirty="0"/>
              <a:t>Research on eclipses</a:t>
            </a:r>
          </a:p>
          <a:p>
            <a:pPr algn="ctr"/>
            <a:r>
              <a:rPr lang="en-US" sz="2000" dirty="0"/>
              <a:t>NASA often conducts special missions and observations during solar eclipses to study the Sun's outer atmosphere, the corona.</a:t>
            </a:r>
          </a:p>
          <a:p>
            <a:pPr algn="ctr"/>
            <a:r>
              <a:rPr lang="en-US" sz="2000" dirty="0"/>
              <a:t>The Parker Solar Probe, launched by NASA, aims to study the Sun up close and gather data during solar eclipses.</a:t>
            </a:r>
          </a:p>
          <a:p>
            <a:pPr algn="ctr"/>
            <a:r>
              <a:rPr lang="en-US" sz="2000" dirty="0"/>
              <a:t>NASA's Solar Dynamics Observatory (SDO) continuously observes the Sun to understand solar activity and its impact on Earth.</a:t>
            </a:r>
          </a:p>
          <a:p>
            <a:pPr algn="ctr"/>
            <a:r>
              <a:rPr lang="en-US" sz="2000" dirty="0"/>
              <a:t>The Eclipse Ballooning Project involves launching high-altitude balloons equipped with scientific instruments during eclipses to collect data.</a:t>
            </a:r>
          </a:p>
          <a:p>
            <a:pPr algn="ctr"/>
            <a:r>
              <a:rPr lang="en-US" sz="2000" dirty="0"/>
              <a:t>Lunar Eclipses:</a:t>
            </a:r>
          </a:p>
          <a:p>
            <a:pPr algn="ctr"/>
            <a:r>
              <a:rPr lang="en-US" sz="2000" dirty="0"/>
              <a:t>NASA conducts lunar observations to study the Earth's shadow on the Moon during lunar eclipses.</a:t>
            </a:r>
          </a:p>
          <a:p>
            <a:pPr algn="ctr"/>
            <a:r>
              <a:rPr lang="en-US" sz="2000" dirty="0"/>
              <a:t>Research focuses on understanding Earth's atmosphere by analyzing the colors and brightness of the lunar eclipse.</a:t>
            </a:r>
          </a:p>
          <a:p>
            <a:pPr algn="ctr"/>
            <a:r>
              <a:rPr lang="en-US" sz="2000" dirty="0"/>
              <a:t>NASA's Lunar Reconnaissance Orbiter (LRO) has provided detailed images of the Moon, including features observed during lunar eclipses.</a:t>
            </a:r>
          </a:p>
          <a:p>
            <a:pPr algn="ctr"/>
            <a:r>
              <a:rPr lang="en-US" sz="2000" dirty="0"/>
              <a:t>Public Outreach and Education:</a:t>
            </a:r>
          </a:p>
          <a:p>
            <a:pPr algn="ctr"/>
            <a:r>
              <a:rPr lang="en-US" sz="2000" dirty="0"/>
              <a:t>NASA actively engages in public outreach and educational efforts during eclipses, providing resources, webcasts, and live coverage to increase awareness and scientific understanding.</a:t>
            </a:r>
          </a:p>
          <a:p>
            <a:pPr algn="ctr"/>
            <a:r>
              <a:rPr lang="en-US" sz="2000" dirty="0"/>
              <a:t>NASA's website and social media platforms often feature articles, videos, and interactive tools related to eclipses.</a:t>
            </a:r>
            <a:endParaRPr lang="en-IN" sz="2000" dirty="0"/>
          </a:p>
        </p:txBody>
      </p:sp>
      <p:pic>
        <p:nvPicPr>
          <p:cNvPr id="3" name="research merged">
            <a:hlinkClick r:id="" action="ppaction://media"/>
            <a:extLst>
              <a:ext uri="{FF2B5EF4-FFF2-40B4-BE49-F238E27FC236}">
                <a16:creationId xmlns:a16="http://schemas.microsoft.com/office/drawing/2014/main" id="{F511E570-C580-A0B6-DE17-E619A5CD93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5" y="92075"/>
            <a:ext cx="487363" cy="487363"/>
          </a:xfrm>
          <a:prstGeom prst="rect">
            <a:avLst/>
          </a:prstGeom>
        </p:spPr>
      </p:pic>
    </p:spTree>
    <p:extLst>
      <p:ext uri="{BB962C8B-B14F-4D97-AF65-F5344CB8AC3E}">
        <p14:creationId xmlns:p14="http://schemas.microsoft.com/office/powerpoint/2010/main" val="4126648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est Background Images, HD Pictures and Wallpaper For Free Download |  Pngtree">
            <a:extLst>
              <a:ext uri="{FF2B5EF4-FFF2-40B4-BE49-F238E27FC236}">
                <a16:creationId xmlns:a16="http://schemas.microsoft.com/office/drawing/2014/main" id="{067FBCA7-4AFE-245E-107B-32403934E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5731"/>
            <a:ext cx="12192000" cy="53910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7469678-1342-F2A5-80F6-AEB702FFA0B2}"/>
              </a:ext>
            </a:extLst>
          </p:cNvPr>
          <p:cNvSpPr/>
          <p:nvPr/>
        </p:nvSpPr>
        <p:spPr>
          <a:xfrm>
            <a:off x="0" y="0"/>
            <a:ext cx="12192000" cy="158573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E6796F22-9CD0-7A8B-0B01-36228AB94001}"/>
              </a:ext>
            </a:extLst>
          </p:cNvPr>
          <p:cNvSpPr txBox="1"/>
          <p:nvPr/>
        </p:nvSpPr>
        <p:spPr>
          <a:xfrm>
            <a:off x="1504710" y="243068"/>
            <a:ext cx="10463514" cy="1446550"/>
          </a:xfrm>
          <a:prstGeom prst="rect">
            <a:avLst/>
          </a:prstGeom>
          <a:noFill/>
        </p:spPr>
        <p:txBody>
          <a:bodyPr wrap="square" rtlCol="0">
            <a:spAutoFit/>
          </a:bodyPr>
          <a:lstStyle/>
          <a:p>
            <a:r>
              <a:rPr lang="en-IN" sz="8800" dirty="0">
                <a:latin typeface="Arial Rounded MT Bold" panose="020F0704030504030204" pitchFamily="34" charset="0"/>
              </a:rPr>
              <a:t>LET’s RECALL  !!</a:t>
            </a:r>
          </a:p>
        </p:txBody>
      </p:sp>
      <p:sp>
        <p:nvSpPr>
          <p:cNvPr id="5" name="TextBox 4">
            <a:extLst>
              <a:ext uri="{FF2B5EF4-FFF2-40B4-BE49-F238E27FC236}">
                <a16:creationId xmlns:a16="http://schemas.microsoft.com/office/drawing/2014/main" id="{B1E26421-B526-A593-A5EE-25A65C00A995}"/>
              </a:ext>
            </a:extLst>
          </p:cNvPr>
          <p:cNvSpPr txBox="1"/>
          <p:nvPr/>
        </p:nvSpPr>
        <p:spPr>
          <a:xfrm>
            <a:off x="4201610" y="3121301"/>
            <a:ext cx="2777925" cy="1107996"/>
          </a:xfrm>
          <a:prstGeom prst="rect">
            <a:avLst/>
          </a:prstGeom>
          <a:noFill/>
        </p:spPr>
        <p:txBody>
          <a:bodyPr wrap="square" rtlCol="0">
            <a:spAutoFit/>
          </a:bodyPr>
          <a:lstStyle/>
          <a:p>
            <a:r>
              <a:rPr lang="en-IN" sz="6600" dirty="0">
                <a:solidFill>
                  <a:schemeClr val="bg1">
                    <a:lumMod val="95000"/>
                    <a:lumOff val="5000"/>
                  </a:schemeClr>
                </a:solidFill>
                <a:latin typeface="Berlin Sans FB Demi" panose="020E0802020502020306" pitchFamily="34" charset="0"/>
              </a:rPr>
              <a:t>QUIZ 4</a:t>
            </a:r>
          </a:p>
        </p:txBody>
      </p:sp>
      <p:sp>
        <p:nvSpPr>
          <p:cNvPr id="2" name="Rectangle 1">
            <a:hlinkClick r:id="rId3"/>
            <a:extLst>
              <a:ext uri="{FF2B5EF4-FFF2-40B4-BE49-F238E27FC236}">
                <a16:creationId xmlns:a16="http://schemas.microsoft.com/office/drawing/2014/main" id="{703E73C1-5D78-3EE3-FF46-B6F424677AEF}"/>
              </a:ext>
            </a:extLst>
          </p:cNvPr>
          <p:cNvSpPr/>
          <p:nvPr/>
        </p:nvSpPr>
        <p:spPr>
          <a:xfrm>
            <a:off x="3414532" y="2372810"/>
            <a:ext cx="4965539" cy="3148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0F0019A-1465-FE97-5564-D1E6FA201AD4}"/>
              </a:ext>
            </a:extLst>
          </p:cNvPr>
          <p:cNvSpPr txBox="1"/>
          <p:nvPr/>
        </p:nvSpPr>
        <p:spPr>
          <a:xfrm>
            <a:off x="4961681" y="2928394"/>
            <a:ext cx="1257782" cy="646331"/>
          </a:xfrm>
          <a:prstGeom prst="rect">
            <a:avLst/>
          </a:prstGeom>
          <a:noFill/>
        </p:spPr>
        <p:txBody>
          <a:bodyPr wrap="square" rtlCol="0">
            <a:spAutoFit/>
          </a:bodyPr>
          <a:lstStyle/>
          <a:p>
            <a:r>
              <a:rPr lang="en-IN" sz="1800" b="1" u="sng" dirty="0">
                <a:solidFill>
                  <a:srgbClr val="FF0000"/>
                </a:solidFill>
                <a:hlinkClick r:id="rId3">
                  <a:extLst>
                    <a:ext uri="{A12FA001-AC4F-418D-AE19-62706E023703}">
                      <ahyp:hlinkClr xmlns:ahyp="http://schemas.microsoft.com/office/drawing/2018/hyperlinkcolor" val="tx"/>
                    </a:ext>
                  </a:extLst>
                </a:hlinkClick>
              </a:rPr>
              <a:t>CLICK</a:t>
            </a:r>
            <a:r>
              <a:rPr lang="en-IN" sz="1800" b="1" u="sng" dirty="0">
                <a:solidFill>
                  <a:srgbClr val="0563C1"/>
                </a:solidFill>
                <a:hlinkClick r:id="rId3">
                  <a:extLst>
                    <a:ext uri="{A12FA001-AC4F-418D-AE19-62706E023703}">
                      <ahyp:hlinkClr xmlns:ahyp="http://schemas.microsoft.com/office/drawing/2018/hyperlinkcolor" val="tx"/>
                    </a:ext>
                  </a:extLst>
                </a:hlinkClick>
              </a:rPr>
              <a:t> </a:t>
            </a:r>
            <a:r>
              <a:rPr lang="en-IN" sz="1800" b="1" u="sng" dirty="0">
                <a:solidFill>
                  <a:srgbClr val="FF0000"/>
                </a:solidFill>
                <a:hlinkClick r:id="rId3">
                  <a:extLst>
                    <a:ext uri="{A12FA001-AC4F-418D-AE19-62706E023703}">
                      <ahyp:hlinkClr xmlns:ahyp="http://schemas.microsoft.com/office/drawing/2018/hyperlinkcolor" val="tx"/>
                    </a:ext>
                  </a:extLst>
                </a:hlinkClick>
              </a:rPr>
              <a:t>ME</a:t>
            </a:r>
            <a:r>
              <a:rPr lang="en-IN" sz="1800" b="1" u="sng" dirty="0">
                <a:solidFill>
                  <a:srgbClr val="0563C1"/>
                </a:solidFill>
                <a:hlinkClick r:id="rId3">
                  <a:extLst>
                    <a:ext uri="{A12FA001-AC4F-418D-AE19-62706E023703}">
                      <ahyp:hlinkClr xmlns:ahyp="http://schemas.microsoft.com/office/drawing/2018/hyperlinkcolor" val="tx"/>
                    </a:ext>
                  </a:extLst>
                </a:hlinkClick>
              </a:rPr>
              <a:t> </a:t>
            </a:r>
            <a:endParaRPr lang="en-IN" sz="1800" b="1" u="sng" dirty="0">
              <a:solidFill>
                <a:srgbClr val="FF0000"/>
              </a:solidFill>
            </a:endParaRPr>
          </a:p>
          <a:p>
            <a:endParaRPr lang="en-IN" dirty="0"/>
          </a:p>
        </p:txBody>
      </p:sp>
    </p:spTree>
    <p:extLst>
      <p:ext uri="{BB962C8B-B14F-4D97-AF65-F5344CB8AC3E}">
        <p14:creationId xmlns:p14="http://schemas.microsoft.com/office/powerpoint/2010/main" val="16206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89466C-A0E2-D024-9D2A-8A4703B53B51}"/>
              </a:ext>
            </a:extLst>
          </p:cNvPr>
          <p:cNvSpPr txBox="1"/>
          <p:nvPr/>
        </p:nvSpPr>
        <p:spPr>
          <a:xfrm>
            <a:off x="0" y="104172"/>
            <a:ext cx="12041529" cy="1446550"/>
          </a:xfrm>
          <a:prstGeom prst="rect">
            <a:avLst/>
          </a:prstGeom>
          <a:noFill/>
        </p:spPr>
        <p:txBody>
          <a:bodyPr wrap="square" rtlCol="0">
            <a:spAutoFit/>
          </a:bodyPr>
          <a:lstStyle/>
          <a:p>
            <a:pPr algn="ctr"/>
            <a:r>
              <a:rPr lang="en-IN" sz="8800" b="1" dirty="0">
                <a:latin typeface="Berlin Sans FB Demi" panose="020E0802020502020306" pitchFamily="34" charset="0"/>
              </a:rPr>
              <a:t>OUR APPLICATION </a:t>
            </a:r>
          </a:p>
        </p:txBody>
      </p:sp>
      <p:pic>
        <p:nvPicPr>
          <p:cNvPr id="5" name="Picture 4">
            <a:extLst>
              <a:ext uri="{FF2B5EF4-FFF2-40B4-BE49-F238E27FC236}">
                <a16:creationId xmlns:a16="http://schemas.microsoft.com/office/drawing/2014/main" id="{81B5A771-1969-1F6F-281F-8B17149DA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4567" y="2319842"/>
            <a:ext cx="3562866" cy="4216058"/>
          </a:xfrm>
          <a:prstGeom prst="rect">
            <a:avLst/>
          </a:prstGeom>
        </p:spPr>
      </p:pic>
      <p:pic>
        <p:nvPicPr>
          <p:cNvPr id="7" name="Picture 6">
            <a:extLst>
              <a:ext uri="{FF2B5EF4-FFF2-40B4-BE49-F238E27FC236}">
                <a16:creationId xmlns:a16="http://schemas.microsoft.com/office/drawing/2014/main" id="{5A966869-76C9-BB12-0F77-C0E3F9F149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133" y="2319842"/>
            <a:ext cx="3759985" cy="4216058"/>
          </a:xfrm>
          <a:prstGeom prst="rect">
            <a:avLst/>
          </a:prstGeom>
        </p:spPr>
      </p:pic>
      <p:pic>
        <p:nvPicPr>
          <p:cNvPr id="9" name="Picture 8">
            <a:extLst>
              <a:ext uri="{FF2B5EF4-FFF2-40B4-BE49-F238E27FC236}">
                <a16:creationId xmlns:a16="http://schemas.microsoft.com/office/drawing/2014/main" id="{160376A2-7A5E-2FF6-2BEB-95246F770E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528" y="2319842"/>
            <a:ext cx="3562866" cy="4262244"/>
          </a:xfrm>
          <a:prstGeom prst="rect">
            <a:avLst/>
          </a:prstGeom>
        </p:spPr>
      </p:pic>
      <p:sp>
        <p:nvSpPr>
          <p:cNvPr id="11" name="Rectangle: Rounded Corners 10">
            <a:hlinkClick r:id="rId5"/>
            <a:extLst>
              <a:ext uri="{FF2B5EF4-FFF2-40B4-BE49-F238E27FC236}">
                <a16:creationId xmlns:a16="http://schemas.microsoft.com/office/drawing/2014/main" id="{0A71BDF0-B2AB-FA7C-183D-E2601FD6101B}"/>
              </a:ext>
            </a:extLst>
          </p:cNvPr>
          <p:cNvSpPr/>
          <p:nvPr/>
        </p:nvSpPr>
        <p:spPr>
          <a:xfrm>
            <a:off x="4653023" y="1550722"/>
            <a:ext cx="2905245" cy="567445"/>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3" name="TextBox 12">
            <a:extLst>
              <a:ext uri="{FF2B5EF4-FFF2-40B4-BE49-F238E27FC236}">
                <a16:creationId xmlns:a16="http://schemas.microsoft.com/office/drawing/2014/main" id="{74A171BD-1FC0-75BB-7C65-A3A34044E0FD}"/>
              </a:ext>
            </a:extLst>
          </p:cNvPr>
          <p:cNvSpPr txBox="1"/>
          <p:nvPr/>
        </p:nvSpPr>
        <p:spPr>
          <a:xfrm>
            <a:off x="5257696" y="1449724"/>
            <a:ext cx="2419109" cy="769441"/>
          </a:xfrm>
          <a:prstGeom prst="rect">
            <a:avLst/>
          </a:prstGeom>
          <a:noFill/>
        </p:spPr>
        <p:txBody>
          <a:bodyPr wrap="square" rtlCol="0">
            <a:spAutoFit/>
          </a:bodyPr>
          <a:lstStyle/>
          <a:p>
            <a:r>
              <a:rPr lang="en-IN" sz="4400" b="1" dirty="0">
                <a:latin typeface="Berlin Sans FB Demi" panose="020E0802020502020306" pitchFamily="34" charset="0"/>
              </a:rPr>
              <a:t>LINK …</a:t>
            </a:r>
          </a:p>
        </p:txBody>
      </p:sp>
      <p:sp>
        <p:nvSpPr>
          <p:cNvPr id="14" name="Rectangle 13">
            <a:hlinkClick r:id="rId5"/>
            <a:extLst>
              <a:ext uri="{FF2B5EF4-FFF2-40B4-BE49-F238E27FC236}">
                <a16:creationId xmlns:a16="http://schemas.microsoft.com/office/drawing/2014/main" id="{72435539-F5B3-FD9E-72A8-FA88E28A3EA6}"/>
              </a:ext>
            </a:extLst>
          </p:cNvPr>
          <p:cNvSpPr/>
          <p:nvPr/>
        </p:nvSpPr>
        <p:spPr>
          <a:xfrm>
            <a:off x="4780344" y="1643605"/>
            <a:ext cx="2650603" cy="474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872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2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028112" y="-708155"/>
            <a:ext cx="17647920" cy="7132955"/>
          </a:xfrm>
        </p:spPr>
        <p:txBody>
          <a:bodyPr>
            <a:normAutofit/>
          </a:bodyPr>
          <a:lstStyle/>
          <a:p>
            <a:pPr algn="ctr"/>
            <a:r>
              <a:rPr lang="en-IN" sz="8500" dirty="0">
                <a:solidFill>
                  <a:schemeClr val="bg1">
                    <a:lumMod val="65000"/>
                    <a:lumOff val="35000"/>
                  </a:schemeClr>
                </a:solidFill>
                <a:latin typeface="Times New Roman" panose="02020603050405020304" pitchFamily="18" charset="0"/>
                <a:cs typeface="Times New Roman" panose="02020603050405020304" pitchFamily="18" charset="0"/>
              </a:rPr>
              <a:t>Eclipses:</a:t>
            </a:r>
            <a:br>
              <a:rPr lang="en-IN" sz="8500" dirty="0">
                <a:solidFill>
                  <a:schemeClr val="bg1">
                    <a:lumMod val="65000"/>
                    <a:lumOff val="35000"/>
                  </a:schemeClr>
                </a:solidFill>
                <a:latin typeface="Times New Roman" panose="02020603050405020304" pitchFamily="18" charset="0"/>
                <a:cs typeface="Times New Roman" panose="02020603050405020304" pitchFamily="18" charset="0"/>
              </a:rPr>
            </a:br>
            <a:r>
              <a:rPr lang="en-IN" sz="8500" dirty="0">
                <a:solidFill>
                  <a:schemeClr val="bg1">
                    <a:lumMod val="65000"/>
                    <a:lumOff val="35000"/>
                  </a:schemeClr>
                </a:solidFill>
                <a:latin typeface="Times New Roman" panose="02020603050405020304" pitchFamily="18" charset="0"/>
                <a:cs typeface="Times New Roman" panose="02020603050405020304" pitchFamily="18" charset="0"/>
              </a:rPr>
              <a:t> Perspective is Everything</a:t>
            </a:r>
          </a:p>
        </p:txBody>
      </p:sp>
      <p:sp>
        <p:nvSpPr>
          <p:cNvPr id="4" name="Oval 3"/>
          <p:cNvSpPr/>
          <p:nvPr/>
        </p:nvSpPr>
        <p:spPr>
          <a:xfrm>
            <a:off x="4697644" y="2205112"/>
            <a:ext cx="2563469" cy="2571937"/>
          </a:xfrm>
          <a:prstGeom prst="ellipse">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rot="11144950">
            <a:off x="3911840" y="2584517"/>
            <a:ext cx="4021223" cy="1551092"/>
            <a:chOff x="3902448" y="2616013"/>
            <a:chExt cx="4387104" cy="1625973"/>
          </a:xfrm>
          <a:effectLst>
            <a:glow rad="546100">
              <a:schemeClr val="accent3">
                <a:satMod val="175000"/>
                <a:alpha val="19000"/>
              </a:schemeClr>
            </a:glow>
          </a:effectLst>
        </p:grpSpPr>
        <p:pic>
          <p:nvPicPr>
            <p:cNvPr id="1028" name="Picture 4" descr="Mercury Planet PNG Images &amp; PSDs for Download | PixelSquid - S11172019C"/>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2448" y="2616013"/>
              <a:ext cx="1625973" cy="1625973"/>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6803961" y="2616013"/>
              <a:ext cx="1485591" cy="160188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p:cNvGrpSpPr/>
          <p:nvPr/>
        </p:nvGrpSpPr>
        <p:grpSpPr>
          <a:xfrm rot="6450319">
            <a:off x="3662042" y="3168542"/>
            <a:ext cx="4517149" cy="904601"/>
            <a:chOff x="3603684" y="3001589"/>
            <a:chExt cx="4928153" cy="948272"/>
          </a:xfrm>
          <a:effectLst>
            <a:glow rad="381000">
              <a:schemeClr val="accent4">
                <a:satMod val="175000"/>
                <a:alpha val="20000"/>
              </a:schemeClr>
            </a:glow>
          </a:effectLst>
        </p:grpSpPr>
        <p:pic>
          <p:nvPicPr>
            <p:cNvPr id="1032" name="Picture 8" descr="Venus Planet PNG images and clipart"/>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3684" y="3001589"/>
              <a:ext cx="904908" cy="904908"/>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7548222" y="3066823"/>
              <a:ext cx="983615" cy="8830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Oval 20"/>
          <p:cNvSpPr/>
          <p:nvPr/>
        </p:nvSpPr>
        <p:spPr>
          <a:xfrm>
            <a:off x="4091450" y="1609080"/>
            <a:ext cx="3674744" cy="3824469"/>
          </a:xfrm>
          <a:prstGeom prst="ellipse">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3485321" y="1192218"/>
            <a:ext cx="4725165" cy="4744755"/>
          </a:xfrm>
          <a:prstGeom prst="ellipse">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p:cNvGrpSpPr/>
          <p:nvPr/>
        </p:nvGrpSpPr>
        <p:grpSpPr>
          <a:xfrm rot="14008391">
            <a:off x="2972444" y="2821070"/>
            <a:ext cx="5682747" cy="938483"/>
            <a:chOff x="2949489" y="2907301"/>
            <a:chExt cx="6199806" cy="983789"/>
          </a:xfrm>
          <a:effectLst>
            <a:glow rad="444500">
              <a:schemeClr val="accent5">
                <a:satMod val="175000"/>
                <a:alpha val="20000"/>
              </a:schemeClr>
            </a:glow>
          </a:effectLst>
        </p:grpSpPr>
        <p:pic>
          <p:nvPicPr>
            <p:cNvPr id="1034" name="Picture 10" descr="planet earth png High quality effected planet earth png png transparent  background for Web design,Presentation template, Art… | Earth images, Earth,  Earth pictur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9489" y="2907301"/>
              <a:ext cx="962283" cy="962283"/>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p:cNvSpPr/>
            <p:nvPr/>
          </p:nvSpPr>
          <p:spPr>
            <a:xfrm>
              <a:off x="8226047" y="2942818"/>
              <a:ext cx="923248" cy="9482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0" name="Oval 29"/>
          <p:cNvSpPr/>
          <p:nvPr/>
        </p:nvSpPr>
        <p:spPr>
          <a:xfrm>
            <a:off x="2861145" y="543238"/>
            <a:ext cx="5869406" cy="6108552"/>
          </a:xfrm>
          <a:prstGeom prst="ellipse">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p:cNvGrpSpPr/>
          <p:nvPr/>
        </p:nvGrpSpPr>
        <p:grpSpPr>
          <a:xfrm rot="4067641">
            <a:off x="2004304" y="2813699"/>
            <a:ext cx="7236148" cy="1422389"/>
            <a:chOff x="2024283" y="2671426"/>
            <a:chExt cx="7894547" cy="1491056"/>
          </a:xfrm>
          <a:effectLst>
            <a:glow rad="393700">
              <a:schemeClr val="accent2">
                <a:satMod val="175000"/>
                <a:alpha val="20000"/>
              </a:schemeClr>
            </a:glow>
          </a:effectLst>
        </p:grpSpPr>
        <p:pic>
          <p:nvPicPr>
            <p:cNvPr id="38" name="Picture 37"/>
            <p:cNvPicPr>
              <a:picLocks noChangeAspect="1"/>
            </p:cNvPicPr>
            <p:nvPr/>
          </p:nvPicPr>
          <p:blipFill>
            <a:blip r:embed="rId7">
              <a:clrChange>
                <a:clrFrom>
                  <a:srgbClr val="F2F0F3"/>
                </a:clrFrom>
                <a:clrTo>
                  <a:srgbClr val="F2F0F3">
                    <a:alpha val="0"/>
                  </a:srgbClr>
                </a:clrTo>
              </a:clrChange>
              <a:extLst>
                <a:ext uri="{28A0092B-C50C-407E-A947-70E740481C1C}">
                  <a14:useLocalDpi xmlns:a14="http://schemas.microsoft.com/office/drawing/2010/main" val="0"/>
                </a:ext>
              </a:extLst>
            </a:blip>
            <a:stretch>
              <a:fillRect/>
            </a:stretch>
          </p:blipFill>
          <p:spPr>
            <a:xfrm>
              <a:off x="2024283" y="2671426"/>
              <a:ext cx="1491056" cy="1491056"/>
            </a:xfrm>
            <a:prstGeom prst="rect">
              <a:avLst/>
            </a:prstGeom>
          </p:spPr>
        </p:pic>
        <p:sp>
          <p:nvSpPr>
            <p:cNvPr id="39" name="Oval 38"/>
            <p:cNvSpPr/>
            <p:nvPr/>
          </p:nvSpPr>
          <p:spPr>
            <a:xfrm>
              <a:off x="8714761" y="2800474"/>
              <a:ext cx="1204069" cy="125518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4" name="Oval 43"/>
          <p:cNvSpPr/>
          <p:nvPr/>
        </p:nvSpPr>
        <p:spPr>
          <a:xfrm>
            <a:off x="1828801" y="-388071"/>
            <a:ext cx="7766316" cy="8082750"/>
          </a:xfrm>
          <a:prstGeom prst="ellipse">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p:cNvGrpSpPr/>
          <p:nvPr/>
        </p:nvGrpSpPr>
        <p:grpSpPr>
          <a:xfrm rot="19459254">
            <a:off x="881907" y="2661419"/>
            <a:ext cx="9339775" cy="1496404"/>
            <a:chOff x="883378" y="2632631"/>
            <a:chExt cx="10189578" cy="1568645"/>
          </a:xfrm>
          <a:effectLst>
            <a:glow rad="381000">
              <a:schemeClr val="accent3">
                <a:satMod val="175000"/>
                <a:alpha val="20000"/>
              </a:schemeClr>
            </a:glow>
          </a:effectLst>
        </p:grpSpPr>
        <p:pic>
          <p:nvPicPr>
            <p:cNvPr id="45" name="Picture 44"/>
            <p:cNvPicPr>
              <a:picLocks noChangeAspect="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883378" y="2632631"/>
              <a:ext cx="1677076" cy="1568645"/>
            </a:xfrm>
            <a:prstGeom prst="rect">
              <a:avLst/>
            </a:prstGeom>
          </p:spPr>
        </p:pic>
        <p:sp>
          <p:nvSpPr>
            <p:cNvPr id="46" name="Oval 45"/>
            <p:cNvSpPr/>
            <p:nvPr/>
          </p:nvSpPr>
          <p:spPr>
            <a:xfrm>
              <a:off x="9582545" y="2643236"/>
              <a:ext cx="1490411" cy="149041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Oval 49"/>
          <p:cNvSpPr/>
          <p:nvPr/>
        </p:nvSpPr>
        <p:spPr>
          <a:xfrm>
            <a:off x="572070" y="-1556951"/>
            <a:ext cx="10227735" cy="10644458"/>
          </a:xfrm>
          <a:prstGeom prst="ellipse">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2" name="Group 61"/>
          <p:cNvGrpSpPr/>
          <p:nvPr/>
        </p:nvGrpSpPr>
        <p:grpSpPr>
          <a:xfrm rot="1136485">
            <a:off x="-1172693" y="2439604"/>
            <a:ext cx="13899441" cy="2755861"/>
            <a:chOff x="-1249446" y="2063889"/>
            <a:chExt cx="15164116" cy="2888903"/>
          </a:xfrm>
          <a:effectLst>
            <a:glow rad="381000">
              <a:schemeClr val="accent2">
                <a:satMod val="175000"/>
                <a:alpha val="20000"/>
              </a:schemeClr>
            </a:glow>
          </a:effectLst>
        </p:grpSpPr>
        <p:pic>
          <p:nvPicPr>
            <p:cNvPr id="57" name="Picture 56"/>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9446" y="2196227"/>
              <a:ext cx="3597038" cy="2697779"/>
            </a:xfrm>
            <a:prstGeom prst="rect">
              <a:avLst/>
            </a:prstGeom>
          </p:spPr>
        </p:pic>
        <p:sp>
          <p:nvSpPr>
            <p:cNvPr id="58" name="Oval 57"/>
            <p:cNvSpPr/>
            <p:nvPr/>
          </p:nvSpPr>
          <p:spPr>
            <a:xfrm>
              <a:off x="10380385" y="2063889"/>
              <a:ext cx="3534285" cy="288890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p:cNvPicPr>
            <a:picLocks noChangeAspect="1"/>
          </p:cNvPicPr>
          <p:nvPr/>
        </p:nvPicPr>
        <p:blipFill>
          <a:blip r:embed="rId10">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2309222" y="2546287"/>
            <a:ext cx="4795721" cy="2805660"/>
          </a:xfrm>
          <a:prstGeom prst="rect">
            <a:avLst/>
          </a:prstGeom>
          <a:effectLst>
            <a:glow rad="660400">
              <a:schemeClr val="accent2">
                <a:alpha val="20000"/>
              </a:schemeClr>
            </a:glow>
          </a:effectLst>
        </p:spPr>
      </p:pic>
    </p:spTree>
    <p:extLst>
      <p:ext uri="{BB962C8B-B14F-4D97-AF65-F5344CB8AC3E}">
        <p14:creationId xmlns:p14="http://schemas.microsoft.com/office/powerpoint/2010/main" val="96061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24000" decel="74000" fill="hold" nodeType="withEffect">
                                  <p:stCondLst>
                                    <p:cond delay="0"/>
                                  </p:stCondLst>
                                  <p:childTnLst>
                                    <p:animRot by="21600000">
                                      <p:cBhvr>
                                        <p:cTn id="6" dur="6000" fill="hold"/>
                                        <p:tgtEl>
                                          <p:spTgt spid="12"/>
                                        </p:tgtEl>
                                        <p:attrNameLst>
                                          <p:attrName>r</p:attrName>
                                        </p:attrNameLst>
                                      </p:cBhvr>
                                    </p:animRot>
                                  </p:childTnLst>
                                </p:cTn>
                              </p:par>
                              <p:par>
                                <p:cTn id="7" presetID="8" presetClass="emph" presetSubtype="0" accel="24000" decel="74000" fill="hold" nodeType="withEffect">
                                  <p:stCondLst>
                                    <p:cond delay="0"/>
                                  </p:stCondLst>
                                  <p:childTnLst>
                                    <p:animRot by="-21600000">
                                      <p:cBhvr>
                                        <p:cTn id="8" dur="5000" fill="hold"/>
                                        <p:tgtEl>
                                          <p:spTgt spid="29"/>
                                        </p:tgtEl>
                                        <p:attrNameLst>
                                          <p:attrName>r</p:attrName>
                                        </p:attrNameLst>
                                      </p:cBhvr>
                                    </p:animRot>
                                  </p:childTnLst>
                                </p:cTn>
                              </p:par>
                              <p:par>
                                <p:cTn id="9" presetID="8" presetClass="emph" presetSubtype="0" accel="24000" decel="74000" fill="hold" nodeType="withEffect">
                                  <p:stCondLst>
                                    <p:cond delay="0"/>
                                  </p:stCondLst>
                                  <p:childTnLst>
                                    <p:animRot by="21600000">
                                      <p:cBhvr>
                                        <p:cTn id="10" dur="5000" fill="hold"/>
                                        <p:tgtEl>
                                          <p:spTgt spid="41"/>
                                        </p:tgtEl>
                                        <p:attrNameLst>
                                          <p:attrName>r</p:attrName>
                                        </p:attrNameLst>
                                      </p:cBhvr>
                                    </p:animRot>
                                  </p:childTnLst>
                                </p:cTn>
                              </p:par>
                              <p:par>
                                <p:cTn id="11" presetID="8" presetClass="emph" presetSubtype="0" accel="24000" decel="74000" fill="hold" nodeType="withEffect">
                                  <p:stCondLst>
                                    <p:cond delay="0"/>
                                  </p:stCondLst>
                                  <p:childTnLst>
                                    <p:animRot by="-21600000">
                                      <p:cBhvr>
                                        <p:cTn id="12" dur="5000" fill="hold"/>
                                        <p:tgtEl>
                                          <p:spTgt spid="42"/>
                                        </p:tgtEl>
                                        <p:attrNameLst>
                                          <p:attrName>r</p:attrName>
                                        </p:attrNameLst>
                                      </p:cBhvr>
                                    </p:animRot>
                                  </p:childTnLst>
                                </p:cTn>
                              </p:par>
                              <p:par>
                                <p:cTn id="13" presetID="8" presetClass="emph" presetSubtype="0" accel="24000" decel="74000" fill="hold" nodeType="withEffect">
                                  <p:stCondLst>
                                    <p:cond delay="0"/>
                                  </p:stCondLst>
                                  <p:childTnLst>
                                    <p:animRot by="21600000">
                                      <p:cBhvr>
                                        <p:cTn id="14" dur="5000" fill="hold"/>
                                        <p:tgtEl>
                                          <p:spTgt spid="48"/>
                                        </p:tgtEl>
                                        <p:attrNameLst>
                                          <p:attrName>r</p:attrName>
                                        </p:attrNameLst>
                                      </p:cBhvr>
                                    </p:animRot>
                                  </p:childTnLst>
                                </p:cTn>
                              </p:par>
                              <p:par>
                                <p:cTn id="15" presetID="8" presetClass="emph" presetSubtype="0" accel="24000" decel="74000" fill="hold" nodeType="withEffect">
                                  <p:stCondLst>
                                    <p:cond delay="0"/>
                                  </p:stCondLst>
                                  <p:childTnLst>
                                    <p:animRot by="-21600000">
                                      <p:cBhvr>
                                        <p:cTn id="16" dur="5000" fill="hold"/>
                                        <p:tgtEl>
                                          <p:spTgt spid="62"/>
                                        </p:tgtEl>
                                        <p:attrNameLst>
                                          <p:attrName>r</p:attrName>
                                        </p:attrNameLst>
                                      </p:cBhvr>
                                    </p:animRot>
                                  </p:childTnLst>
                                </p:cTn>
                              </p:par>
                              <p:par>
                                <p:cTn id="17" presetID="8" presetClass="emph" presetSubtype="0" fill="hold" nodeType="withEffect">
                                  <p:stCondLst>
                                    <p:cond delay="0"/>
                                  </p:stCondLst>
                                  <p:childTnLst>
                                    <p:animRot by="3000000">
                                      <p:cBhvr>
                                        <p:cTn id="18" dur="5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2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6">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523691" y="4040572"/>
            <a:ext cx="13379435" cy="7827425"/>
          </a:xfrm>
          <a:prstGeom prst="rect">
            <a:avLst/>
          </a:prstGeom>
          <a:effectLst>
            <a:glow rad="660400">
              <a:schemeClr val="accent2">
                <a:alpha val="20000"/>
              </a:schemeClr>
            </a:glow>
          </a:effectLst>
        </p:spPr>
      </p:pic>
      <p:sp>
        <p:nvSpPr>
          <p:cNvPr id="7" name="Oval 6"/>
          <p:cNvSpPr/>
          <p:nvPr/>
        </p:nvSpPr>
        <p:spPr>
          <a:xfrm>
            <a:off x="1245110" y="2157984"/>
            <a:ext cx="12633157" cy="12633157"/>
          </a:xfrm>
          <a:prstGeom prst="ellipse">
            <a:avLst/>
          </a:prstGeom>
          <a:no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rot="16522331">
            <a:off x="5875662" y="1482210"/>
            <a:ext cx="3591026" cy="13984705"/>
            <a:chOff x="828174" y="-675774"/>
            <a:chExt cx="3591026" cy="13984705"/>
          </a:xfrm>
          <a:effectLst>
            <a:glow rad="381000">
              <a:schemeClr val="accent5">
                <a:satMod val="175000"/>
                <a:alpha val="20000"/>
              </a:schemeClr>
            </a:glow>
          </a:effectLst>
        </p:grpSpPr>
        <p:pic>
          <p:nvPicPr>
            <p:cNvPr id="9" name="Picture 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4200" y="-675774"/>
              <a:ext cx="1905000" cy="1905000"/>
            </a:xfrm>
            <a:prstGeom prst="rect">
              <a:avLst/>
            </a:prstGeom>
          </p:spPr>
        </p:pic>
        <p:sp>
          <p:nvSpPr>
            <p:cNvPr id="10" name="Oval 9"/>
            <p:cNvSpPr/>
            <p:nvPr/>
          </p:nvSpPr>
          <p:spPr>
            <a:xfrm>
              <a:off x="828174" y="10900611"/>
              <a:ext cx="2492542" cy="24083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p:cNvGrpSpPr/>
          <p:nvPr/>
        </p:nvGrpSpPr>
        <p:grpSpPr>
          <a:xfrm>
            <a:off x="9940293" y="-1252385"/>
            <a:ext cx="6115597" cy="7266629"/>
            <a:chOff x="9940293" y="-1252385"/>
            <a:chExt cx="6115597" cy="7266629"/>
          </a:xfrm>
        </p:grpSpPr>
        <p:pic>
          <p:nvPicPr>
            <p:cNvPr id="15" name="Picture 14"/>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507478">
              <a:off x="9940293" y="-1252385"/>
              <a:ext cx="1383535" cy="1383535"/>
            </a:xfrm>
            <a:prstGeom prst="rect">
              <a:avLst/>
            </a:prstGeom>
          </p:spPr>
        </p:pic>
        <p:sp>
          <p:nvSpPr>
            <p:cNvPr id="16" name="Oval 15"/>
            <p:cNvSpPr/>
            <p:nvPr/>
          </p:nvSpPr>
          <p:spPr>
            <a:xfrm rot="19507478">
              <a:off x="14672355" y="4711303"/>
              <a:ext cx="1383535" cy="13029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Subtitle 27"/>
          <p:cNvSpPr>
            <a:spLocks noGrp="1"/>
          </p:cNvSpPr>
          <p:nvPr>
            <p:ph type="subTitle" idx="1"/>
          </p:nvPr>
        </p:nvSpPr>
        <p:spPr>
          <a:xfrm>
            <a:off x="524988" y="279840"/>
            <a:ext cx="4809012" cy="4539810"/>
          </a:xfrm>
        </p:spPr>
        <p:txBody>
          <a:bodyPr>
            <a:noAutofit/>
          </a:bodyPr>
          <a:lstStyle/>
          <a:p>
            <a:r>
              <a:rPr lang="en-US" sz="1400" dirty="0">
                <a:latin typeface="Times New Roman" panose="02020603050405020304" pitchFamily="18" charset="0"/>
                <a:cs typeface="Times New Roman" panose="02020603050405020304" pitchFamily="18" charset="0"/>
              </a:rPr>
              <a:t>What causes the Sun, Moon, and Earth to align?</a:t>
            </a:r>
          </a:p>
          <a:p>
            <a:r>
              <a:rPr lang="en-US" sz="1400" dirty="0">
                <a:latin typeface="Times New Roman" panose="02020603050405020304" pitchFamily="18" charset="0"/>
                <a:cs typeface="Times New Roman" panose="02020603050405020304" pitchFamily="18" charset="0"/>
              </a:rPr>
              <a:t>The alignment of the Sun, Moon, and Earth </a:t>
            </a:r>
          </a:p>
          <a:p>
            <a:r>
              <a:rPr lang="en-US" sz="1400" dirty="0">
                <a:latin typeface="Times New Roman" panose="02020603050405020304" pitchFamily="18" charset="0"/>
                <a:cs typeface="Times New Roman" panose="02020603050405020304" pitchFamily="18" charset="0"/>
              </a:rPr>
              <a:t>occurs because of the gravitational forces at play.</a:t>
            </a:r>
          </a:p>
          <a:p>
            <a:r>
              <a:rPr lang="en-US" sz="1400" dirty="0">
                <a:latin typeface="Times New Roman" panose="02020603050405020304" pitchFamily="18" charset="0"/>
                <a:cs typeface="Times New Roman" panose="02020603050405020304" pitchFamily="18" charset="0"/>
              </a:rPr>
              <a:t> The Moon orbits Earth, and Earth orbits the Sun</a:t>
            </a:r>
          </a:p>
          <a:p>
            <a:r>
              <a:rPr lang="en-US" sz="1400" dirty="0">
                <a:latin typeface="Times New Roman" panose="02020603050405020304" pitchFamily="18" charset="0"/>
                <a:cs typeface="Times New Roman" panose="02020603050405020304" pitchFamily="18" charset="0"/>
              </a:rPr>
              <a:t>. Occasionally, the positions of these celestial </a:t>
            </a:r>
          </a:p>
          <a:p>
            <a:r>
              <a:rPr lang="en-US" sz="1400" dirty="0">
                <a:latin typeface="Times New Roman" panose="02020603050405020304" pitchFamily="18" charset="0"/>
                <a:cs typeface="Times New Roman" panose="02020603050405020304" pitchFamily="18" charset="0"/>
              </a:rPr>
              <a:t>bodies align in such a way that one body casts a </a:t>
            </a:r>
          </a:p>
          <a:p>
            <a:r>
              <a:rPr lang="en-US" sz="1400" dirty="0">
                <a:latin typeface="Times New Roman" panose="02020603050405020304" pitchFamily="18" charset="0"/>
                <a:cs typeface="Times New Roman" panose="02020603050405020304" pitchFamily="18" charset="0"/>
              </a:rPr>
              <a:t>shadow on another, leading to </a:t>
            </a:r>
            <a:r>
              <a:rPr lang="en-US" sz="1400" dirty="0" err="1">
                <a:latin typeface="Times New Roman" panose="02020603050405020304" pitchFamily="18" charset="0"/>
                <a:cs typeface="Times New Roman" panose="02020603050405020304" pitchFamily="18" charset="0"/>
              </a:rPr>
              <a:t>eclipses.The</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alignment of the Sun, Moon, and Earth occurs </a:t>
            </a:r>
          </a:p>
          <a:p>
            <a:r>
              <a:rPr lang="en-US" sz="1400" dirty="0">
                <a:latin typeface="Times New Roman" panose="02020603050405020304" pitchFamily="18" charset="0"/>
                <a:cs typeface="Times New Roman" panose="02020603050405020304" pitchFamily="18" charset="0"/>
              </a:rPr>
              <a:t>during certain celestial events like solar and lunar </a:t>
            </a:r>
          </a:p>
          <a:p>
            <a:r>
              <a:rPr lang="en-US" sz="1400" dirty="0">
                <a:latin typeface="Times New Roman" panose="02020603050405020304" pitchFamily="18" charset="0"/>
                <a:cs typeface="Times New Roman" panose="02020603050405020304" pitchFamily="18" charset="0"/>
              </a:rPr>
              <a:t>eclipses. A solar eclipse happens when the Moon </a:t>
            </a:r>
          </a:p>
          <a:p>
            <a:r>
              <a:rPr lang="en-US" sz="1400" dirty="0">
                <a:latin typeface="Times New Roman" panose="02020603050405020304" pitchFamily="18" charset="0"/>
                <a:cs typeface="Times New Roman" panose="02020603050405020304" pitchFamily="18" charset="0"/>
              </a:rPr>
              <a:t>moves between the Earth and the Sun, casting a </a:t>
            </a:r>
          </a:p>
          <a:p>
            <a:r>
              <a:rPr lang="en-US" sz="1400" dirty="0">
                <a:latin typeface="Times New Roman" panose="02020603050405020304" pitchFamily="18" charset="0"/>
                <a:cs typeface="Times New Roman" panose="02020603050405020304" pitchFamily="18" charset="0"/>
              </a:rPr>
              <a:t>shadow on Earth as they align. A lunar eclipse </a:t>
            </a:r>
          </a:p>
          <a:p>
            <a:r>
              <a:rPr lang="en-US" sz="1400" dirty="0">
                <a:latin typeface="Times New Roman" panose="02020603050405020304" pitchFamily="18" charset="0"/>
                <a:cs typeface="Times New Roman" panose="02020603050405020304" pitchFamily="18" charset="0"/>
              </a:rPr>
              <a:t>occurs when the Earth passes between the Sun </a:t>
            </a:r>
          </a:p>
          <a:p>
            <a:r>
              <a:rPr lang="en-US" sz="1400" dirty="0">
                <a:latin typeface="Times New Roman" panose="02020603050405020304" pitchFamily="18" charset="0"/>
                <a:cs typeface="Times New Roman" panose="02020603050405020304" pitchFamily="18" charset="0"/>
              </a:rPr>
              <a:t>and the Moon, causing the Earth's shadow to be </a:t>
            </a:r>
          </a:p>
          <a:p>
            <a:r>
              <a:rPr lang="en-US" sz="1400" dirty="0">
                <a:latin typeface="Times New Roman" panose="02020603050405020304" pitchFamily="18" charset="0"/>
                <a:cs typeface="Times New Roman" panose="02020603050405020304" pitchFamily="18" charset="0"/>
              </a:rPr>
              <a:t>cast on the Moon. These alignments are not </a:t>
            </a:r>
          </a:p>
          <a:p>
            <a:r>
              <a:rPr lang="en-US" sz="1400" dirty="0">
                <a:latin typeface="Times New Roman" panose="02020603050405020304" pitchFamily="18" charset="0"/>
                <a:cs typeface="Times New Roman" panose="02020603050405020304" pitchFamily="18" charset="0"/>
              </a:rPr>
              <a:t>frequent because the orbits of the Moon and Earth </a:t>
            </a:r>
          </a:p>
          <a:p>
            <a:r>
              <a:rPr lang="en-US" sz="1400" dirty="0">
                <a:latin typeface="Times New Roman" panose="02020603050405020304" pitchFamily="18" charset="0"/>
                <a:cs typeface="Times New Roman" panose="02020603050405020304" pitchFamily="18" charset="0"/>
              </a:rPr>
              <a:t>are slightly inclined relative to each other, leading </a:t>
            </a:r>
          </a:p>
          <a:p>
            <a:r>
              <a:rPr lang="en-US" sz="1400" dirty="0">
                <a:latin typeface="Times New Roman" panose="02020603050405020304" pitchFamily="18" charset="0"/>
                <a:cs typeface="Times New Roman" panose="02020603050405020304" pitchFamily="18" charset="0"/>
              </a:rPr>
              <a:t>to eclipses occurring only during specific times in </a:t>
            </a:r>
          </a:p>
          <a:p>
            <a:r>
              <a:rPr lang="en-US" sz="1400" dirty="0">
                <a:latin typeface="Times New Roman" panose="02020603050405020304" pitchFamily="18" charset="0"/>
                <a:cs typeface="Times New Roman" panose="02020603050405020304" pitchFamily="18" charset="0"/>
              </a:rPr>
              <a:t>their respective orbits.</a:t>
            </a:r>
            <a:endParaRPr lang="en-IN" sz="1400" dirty="0">
              <a:latin typeface="Times New Roman" panose="02020603050405020304" pitchFamily="18" charset="0"/>
              <a:cs typeface="Times New Roman" panose="02020603050405020304" pitchFamily="18" charset="0"/>
            </a:endParaRPr>
          </a:p>
        </p:txBody>
      </p:sp>
      <p:pic>
        <p:nvPicPr>
          <p:cNvPr id="33" name="Play.ht - The alignment of the Sun, Moon, and Earth...">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561688" y="607090"/>
            <a:ext cx="609600" cy="609600"/>
          </a:xfrm>
          <a:prstGeom prst="rect">
            <a:avLst/>
          </a:prstGeom>
        </p:spPr>
      </p:pic>
    </p:spTree>
    <p:extLst>
      <p:ext uri="{BB962C8B-B14F-4D97-AF65-F5344CB8AC3E}">
        <p14:creationId xmlns:p14="http://schemas.microsoft.com/office/powerpoint/2010/main" val="63977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2499"/>
                                          </p:stCondLst>
                                        </p:cTn>
                                        <p:tgtEl>
                                          <p:spTgt spid="28">
                                            <p:txEl>
                                              <p:pRg st="0" end="0"/>
                                            </p:txEl>
                                          </p:spTgt>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grpId="0" nodeType="afterEffect">
                                  <p:stCondLst>
                                    <p:cond delay="0"/>
                                  </p:stCondLst>
                                  <p:childTnLst>
                                    <p:set>
                                      <p:cBhvr>
                                        <p:cTn id="12" dur="1" fill="hold">
                                          <p:stCondLst>
                                            <p:cond delay="2499"/>
                                          </p:stCondLst>
                                        </p:cTn>
                                        <p:tgtEl>
                                          <p:spTgt spid="28">
                                            <p:txEl>
                                              <p:pRg st="1" end="1"/>
                                            </p:txEl>
                                          </p:spTgt>
                                        </p:tgtEl>
                                        <p:attrNameLst>
                                          <p:attrName>style.visibility</p:attrName>
                                        </p:attrNameLst>
                                      </p:cBhvr>
                                      <p:to>
                                        <p:strVal val="visible"/>
                                      </p:to>
                                    </p:set>
                                  </p:childTnLst>
                                </p:cTn>
                              </p:par>
                            </p:childTnLst>
                          </p:cTn>
                        </p:par>
                        <p:par>
                          <p:cTn id="13" fill="hold">
                            <p:stCondLst>
                              <p:cond delay="5000"/>
                            </p:stCondLst>
                            <p:childTnLst>
                              <p:par>
                                <p:cTn id="14" presetID="1" presetClass="entr" presetSubtype="0" fill="hold" grpId="0" nodeType="afterEffect">
                                  <p:stCondLst>
                                    <p:cond delay="0"/>
                                  </p:stCondLst>
                                  <p:childTnLst>
                                    <p:set>
                                      <p:cBhvr>
                                        <p:cTn id="15" dur="1" fill="hold">
                                          <p:stCondLst>
                                            <p:cond delay="2499"/>
                                          </p:stCondLst>
                                        </p:cTn>
                                        <p:tgtEl>
                                          <p:spTgt spid="28">
                                            <p:txEl>
                                              <p:pRg st="2" end="2"/>
                                            </p:txEl>
                                          </p:spTgt>
                                        </p:tgtEl>
                                        <p:attrNameLst>
                                          <p:attrName>style.visibility</p:attrName>
                                        </p:attrNameLst>
                                      </p:cBhvr>
                                      <p:to>
                                        <p:strVal val="visible"/>
                                      </p:to>
                                    </p:set>
                                  </p:childTnLst>
                                </p:cTn>
                              </p:par>
                            </p:childTnLst>
                          </p:cTn>
                        </p:par>
                        <p:par>
                          <p:cTn id="16" fill="hold">
                            <p:stCondLst>
                              <p:cond delay="7500"/>
                            </p:stCondLst>
                            <p:childTnLst>
                              <p:par>
                                <p:cTn id="17" presetID="1" presetClass="entr" presetSubtype="0" fill="hold" grpId="0" nodeType="afterEffect">
                                  <p:stCondLst>
                                    <p:cond delay="0"/>
                                  </p:stCondLst>
                                  <p:childTnLst>
                                    <p:set>
                                      <p:cBhvr>
                                        <p:cTn id="18" dur="1" fill="hold">
                                          <p:stCondLst>
                                            <p:cond delay="2499"/>
                                          </p:stCondLst>
                                        </p:cTn>
                                        <p:tgtEl>
                                          <p:spTgt spid="28">
                                            <p:txEl>
                                              <p:pRg st="3" end="3"/>
                                            </p:txEl>
                                          </p:spTgt>
                                        </p:tgtEl>
                                        <p:attrNameLst>
                                          <p:attrName>style.visibility</p:attrName>
                                        </p:attrNameLst>
                                      </p:cBhvr>
                                      <p:to>
                                        <p:strVal val="visible"/>
                                      </p:to>
                                    </p:set>
                                  </p:childTnLst>
                                </p:cTn>
                              </p:par>
                            </p:childTnLst>
                          </p:cTn>
                        </p:par>
                        <p:par>
                          <p:cTn id="19" fill="hold">
                            <p:stCondLst>
                              <p:cond delay="10000"/>
                            </p:stCondLst>
                            <p:childTnLst>
                              <p:par>
                                <p:cTn id="20" presetID="1" presetClass="entr" presetSubtype="0" fill="hold" grpId="0" nodeType="afterEffect">
                                  <p:stCondLst>
                                    <p:cond delay="0"/>
                                  </p:stCondLst>
                                  <p:childTnLst>
                                    <p:set>
                                      <p:cBhvr>
                                        <p:cTn id="21" dur="1" fill="hold">
                                          <p:stCondLst>
                                            <p:cond delay="2499"/>
                                          </p:stCondLst>
                                        </p:cTn>
                                        <p:tgtEl>
                                          <p:spTgt spid="28">
                                            <p:txEl>
                                              <p:pRg st="4" end="4"/>
                                            </p:txEl>
                                          </p:spTgt>
                                        </p:tgtEl>
                                        <p:attrNameLst>
                                          <p:attrName>style.visibility</p:attrName>
                                        </p:attrNameLst>
                                      </p:cBhvr>
                                      <p:to>
                                        <p:strVal val="visible"/>
                                      </p:to>
                                    </p:set>
                                  </p:childTnLst>
                                </p:cTn>
                              </p:par>
                            </p:childTnLst>
                          </p:cTn>
                        </p:par>
                        <p:par>
                          <p:cTn id="22" fill="hold">
                            <p:stCondLst>
                              <p:cond delay="12500"/>
                            </p:stCondLst>
                            <p:childTnLst>
                              <p:par>
                                <p:cTn id="23" presetID="1" presetClass="entr" presetSubtype="0" fill="hold" grpId="0" nodeType="afterEffect">
                                  <p:stCondLst>
                                    <p:cond delay="0"/>
                                  </p:stCondLst>
                                  <p:childTnLst>
                                    <p:set>
                                      <p:cBhvr>
                                        <p:cTn id="24" dur="1" fill="hold">
                                          <p:stCondLst>
                                            <p:cond delay="2499"/>
                                          </p:stCondLst>
                                        </p:cTn>
                                        <p:tgtEl>
                                          <p:spTgt spid="28">
                                            <p:txEl>
                                              <p:pRg st="5" end="5"/>
                                            </p:txEl>
                                          </p:spTgt>
                                        </p:tgtEl>
                                        <p:attrNameLst>
                                          <p:attrName>style.visibility</p:attrName>
                                        </p:attrNameLst>
                                      </p:cBhvr>
                                      <p:to>
                                        <p:strVal val="visible"/>
                                      </p:to>
                                    </p:set>
                                  </p:childTnLst>
                                </p:cTn>
                              </p:par>
                            </p:childTnLst>
                          </p:cTn>
                        </p:par>
                        <p:par>
                          <p:cTn id="25" fill="hold">
                            <p:stCondLst>
                              <p:cond delay="15000"/>
                            </p:stCondLst>
                            <p:childTnLst>
                              <p:par>
                                <p:cTn id="26" presetID="1" presetClass="entr" presetSubtype="0" fill="hold" grpId="0" nodeType="afterEffect">
                                  <p:stCondLst>
                                    <p:cond delay="0"/>
                                  </p:stCondLst>
                                  <p:childTnLst>
                                    <p:set>
                                      <p:cBhvr>
                                        <p:cTn id="27" dur="1" fill="hold">
                                          <p:stCondLst>
                                            <p:cond delay="2499"/>
                                          </p:stCondLst>
                                        </p:cTn>
                                        <p:tgtEl>
                                          <p:spTgt spid="28">
                                            <p:txEl>
                                              <p:pRg st="6" end="6"/>
                                            </p:txEl>
                                          </p:spTgt>
                                        </p:tgtEl>
                                        <p:attrNameLst>
                                          <p:attrName>style.visibility</p:attrName>
                                        </p:attrNameLst>
                                      </p:cBhvr>
                                      <p:to>
                                        <p:strVal val="visible"/>
                                      </p:to>
                                    </p:set>
                                  </p:childTnLst>
                                </p:cTn>
                              </p:par>
                            </p:childTnLst>
                          </p:cTn>
                        </p:par>
                        <p:par>
                          <p:cTn id="28" fill="hold">
                            <p:stCondLst>
                              <p:cond delay="17500"/>
                            </p:stCondLst>
                            <p:childTnLst>
                              <p:par>
                                <p:cTn id="29" presetID="1" presetClass="entr" presetSubtype="0" fill="hold" grpId="0" nodeType="afterEffect">
                                  <p:stCondLst>
                                    <p:cond delay="0"/>
                                  </p:stCondLst>
                                  <p:childTnLst>
                                    <p:set>
                                      <p:cBhvr>
                                        <p:cTn id="30" dur="1" fill="hold">
                                          <p:stCondLst>
                                            <p:cond delay="2499"/>
                                          </p:stCondLst>
                                        </p:cTn>
                                        <p:tgtEl>
                                          <p:spTgt spid="28">
                                            <p:txEl>
                                              <p:pRg st="7" end="7"/>
                                            </p:txEl>
                                          </p:spTgt>
                                        </p:tgtEl>
                                        <p:attrNameLst>
                                          <p:attrName>style.visibility</p:attrName>
                                        </p:attrNameLst>
                                      </p:cBhvr>
                                      <p:to>
                                        <p:strVal val="visible"/>
                                      </p:to>
                                    </p:set>
                                  </p:childTnLst>
                                </p:cTn>
                              </p:par>
                            </p:childTnLst>
                          </p:cTn>
                        </p:par>
                        <p:par>
                          <p:cTn id="31" fill="hold">
                            <p:stCondLst>
                              <p:cond delay="20000"/>
                            </p:stCondLst>
                            <p:childTnLst>
                              <p:par>
                                <p:cTn id="32" presetID="1" presetClass="entr" presetSubtype="0" fill="hold" grpId="0" nodeType="afterEffect">
                                  <p:stCondLst>
                                    <p:cond delay="0"/>
                                  </p:stCondLst>
                                  <p:childTnLst>
                                    <p:set>
                                      <p:cBhvr>
                                        <p:cTn id="33" dur="1" fill="hold">
                                          <p:stCondLst>
                                            <p:cond delay="2499"/>
                                          </p:stCondLst>
                                        </p:cTn>
                                        <p:tgtEl>
                                          <p:spTgt spid="28">
                                            <p:txEl>
                                              <p:pRg st="8" end="8"/>
                                            </p:txEl>
                                          </p:spTgt>
                                        </p:tgtEl>
                                        <p:attrNameLst>
                                          <p:attrName>style.visibility</p:attrName>
                                        </p:attrNameLst>
                                      </p:cBhvr>
                                      <p:to>
                                        <p:strVal val="visible"/>
                                      </p:to>
                                    </p:set>
                                  </p:childTnLst>
                                </p:cTn>
                              </p:par>
                            </p:childTnLst>
                          </p:cTn>
                        </p:par>
                        <p:par>
                          <p:cTn id="34" fill="hold">
                            <p:stCondLst>
                              <p:cond delay="22500"/>
                            </p:stCondLst>
                            <p:childTnLst>
                              <p:par>
                                <p:cTn id="35" presetID="1" presetClass="entr" presetSubtype="0" fill="hold" grpId="0" nodeType="afterEffect">
                                  <p:stCondLst>
                                    <p:cond delay="0"/>
                                  </p:stCondLst>
                                  <p:childTnLst>
                                    <p:set>
                                      <p:cBhvr>
                                        <p:cTn id="36" dur="1" fill="hold">
                                          <p:stCondLst>
                                            <p:cond delay="2499"/>
                                          </p:stCondLst>
                                        </p:cTn>
                                        <p:tgtEl>
                                          <p:spTgt spid="28">
                                            <p:txEl>
                                              <p:pRg st="9" end="9"/>
                                            </p:txEl>
                                          </p:spTgt>
                                        </p:tgtEl>
                                        <p:attrNameLst>
                                          <p:attrName>style.visibility</p:attrName>
                                        </p:attrNameLst>
                                      </p:cBhvr>
                                      <p:to>
                                        <p:strVal val="visible"/>
                                      </p:to>
                                    </p:set>
                                  </p:childTnLst>
                                </p:cTn>
                              </p:par>
                            </p:childTnLst>
                          </p:cTn>
                        </p:par>
                        <p:par>
                          <p:cTn id="37" fill="hold">
                            <p:stCondLst>
                              <p:cond delay="25000"/>
                            </p:stCondLst>
                            <p:childTnLst>
                              <p:par>
                                <p:cTn id="38" presetID="1" presetClass="entr" presetSubtype="0" fill="hold" grpId="0" nodeType="afterEffect">
                                  <p:stCondLst>
                                    <p:cond delay="0"/>
                                  </p:stCondLst>
                                  <p:childTnLst>
                                    <p:set>
                                      <p:cBhvr>
                                        <p:cTn id="39" dur="1" fill="hold">
                                          <p:stCondLst>
                                            <p:cond delay="2499"/>
                                          </p:stCondLst>
                                        </p:cTn>
                                        <p:tgtEl>
                                          <p:spTgt spid="28">
                                            <p:txEl>
                                              <p:pRg st="10" end="10"/>
                                            </p:txEl>
                                          </p:spTgt>
                                        </p:tgtEl>
                                        <p:attrNameLst>
                                          <p:attrName>style.visibility</p:attrName>
                                        </p:attrNameLst>
                                      </p:cBhvr>
                                      <p:to>
                                        <p:strVal val="visible"/>
                                      </p:to>
                                    </p:set>
                                  </p:childTnLst>
                                </p:cTn>
                              </p:par>
                            </p:childTnLst>
                          </p:cTn>
                        </p:par>
                        <p:par>
                          <p:cTn id="40" fill="hold">
                            <p:stCondLst>
                              <p:cond delay="27500"/>
                            </p:stCondLst>
                            <p:childTnLst>
                              <p:par>
                                <p:cTn id="41" presetID="1" presetClass="entr" presetSubtype="0" fill="hold" grpId="0" nodeType="afterEffect">
                                  <p:stCondLst>
                                    <p:cond delay="0"/>
                                  </p:stCondLst>
                                  <p:childTnLst>
                                    <p:set>
                                      <p:cBhvr>
                                        <p:cTn id="42" dur="1" fill="hold">
                                          <p:stCondLst>
                                            <p:cond delay="2499"/>
                                          </p:stCondLst>
                                        </p:cTn>
                                        <p:tgtEl>
                                          <p:spTgt spid="28">
                                            <p:txEl>
                                              <p:pRg st="11" end="11"/>
                                            </p:txEl>
                                          </p:spTgt>
                                        </p:tgtEl>
                                        <p:attrNameLst>
                                          <p:attrName>style.visibility</p:attrName>
                                        </p:attrNameLst>
                                      </p:cBhvr>
                                      <p:to>
                                        <p:strVal val="visible"/>
                                      </p:to>
                                    </p:set>
                                  </p:childTnLst>
                                </p:cTn>
                              </p:par>
                            </p:childTnLst>
                          </p:cTn>
                        </p:par>
                        <p:par>
                          <p:cTn id="43" fill="hold">
                            <p:stCondLst>
                              <p:cond delay="30000"/>
                            </p:stCondLst>
                            <p:childTnLst>
                              <p:par>
                                <p:cTn id="44" presetID="1" presetClass="entr" presetSubtype="0" fill="hold" grpId="0" nodeType="afterEffect">
                                  <p:stCondLst>
                                    <p:cond delay="0"/>
                                  </p:stCondLst>
                                  <p:childTnLst>
                                    <p:set>
                                      <p:cBhvr>
                                        <p:cTn id="45" dur="1" fill="hold">
                                          <p:stCondLst>
                                            <p:cond delay="2499"/>
                                          </p:stCondLst>
                                        </p:cTn>
                                        <p:tgtEl>
                                          <p:spTgt spid="28">
                                            <p:txEl>
                                              <p:pRg st="12" end="12"/>
                                            </p:txEl>
                                          </p:spTgt>
                                        </p:tgtEl>
                                        <p:attrNameLst>
                                          <p:attrName>style.visibility</p:attrName>
                                        </p:attrNameLst>
                                      </p:cBhvr>
                                      <p:to>
                                        <p:strVal val="visible"/>
                                      </p:to>
                                    </p:set>
                                  </p:childTnLst>
                                </p:cTn>
                              </p:par>
                            </p:childTnLst>
                          </p:cTn>
                        </p:par>
                        <p:par>
                          <p:cTn id="46" fill="hold">
                            <p:stCondLst>
                              <p:cond delay="32500"/>
                            </p:stCondLst>
                            <p:childTnLst>
                              <p:par>
                                <p:cTn id="47" presetID="1" presetClass="entr" presetSubtype="0" fill="hold" grpId="0" nodeType="afterEffect">
                                  <p:stCondLst>
                                    <p:cond delay="0"/>
                                  </p:stCondLst>
                                  <p:childTnLst>
                                    <p:set>
                                      <p:cBhvr>
                                        <p:cTn id="48" dur="1" fill="hold">
                                          <p:stCondLst>
                                            <p:cond delay="2499"/>
                                          </p:stCondLst>
                                        </p:cTn>
                                        <p:tgtEl>
                                          <p:spTgt spid="28">
                                            <p:txEl>
                                              <p:pRg st="13" end="13"/>
                                            </p:txEl>
                                          </p:spTgt>
                                        </p:tgtEl>
                                        <p:attrNameLst>
                                          <p:attrName>style.visibility</p:attrName>
                                        </p:attrNameLst>
                                      </p:cBhvr>
                                      <p:to>
                                        <p:strVal val="visible"/>
                                      </p:to>
                                    </p:set>
                                  </p:childTnLst>
                                </p:cTn>
                              </p:par>
                            </p:childTnLst>
                          </p:cTn>
                        </p:par>
                        <p:par>
                          <p:cTn id="49" fill="hold">
                            <p:stCondLst>
                              <p:cond delay="35000"/>
                            </p:stCondLst>
                            <p:childTnLst>
                              <p:par>
                                <p:cTn id="50" presetID="1" presetClass="entr" presetSubtype="0" fill="hold" grpId="0" nodeType="afterEffect">
                                  <p:stCondLst>
                                    <p:cond delay="0"/>
                                  </p:stCondLst>
                                  <p:childTnLst>
                                    <p:set>
                                      <p:cBhvr>
                                        <p:cTn id="51" dur="1" fill="hold">
                                          <p:stCondLst>
                                            <p:cond delay="2499"/>
                                          </p:stCondLst>
                                        </p:cTn>
                                        <p:tgtEl>
                                          <p:spTgt spid="28">
                                            <p:txEl>
                                              <p:pRg st="14" end="14"/>
                                            </p:txEl>
                                          </p:spTgt>
                                        </p:tgtEl>
                                        <p:attrNameLst>
                                          <p:attrName>style.visibility</p:attrName>
                                        </p:attrNameLst>
                                      </p:cBhvr>
                                      <p:to>
                                        <p:strVal val="visible"/>
                                      </p:to>
                                    </p:set>
                                  </p:childTnLst>
                                </p:cTn>
                              </p:par>
                            </p:childTnLst>
                          </p:cTn>
                        </p:par>
                        <p:par>
                          <p:cTn id="52" fill="hold">
                            <p:stCondLst>
                              <p:cond delay="37500"/>
                            </p:stCondLst>
                            <p:childTnLst>
                              <p:par>
                                <p:cTn id="53" presetID="1" presetClass="entr" presetSubtype="0" fill="hold" grpId="0" nodeType="afterEffect">
                                  <p:stCondLst>
                                    <p:cond delay="0"/>
                                  </p:stCondLst>
                                  <p:childTnLst>
                                    <p:set>
                                      <p:cBhvr>
                                        <p:cTn id="54" dur="1" fill="hold">
                                          <p:stCondLst>
                                            <p:cond delay="2499"/>
                                          </p:stCondLst>
                                        </p:cTn>
                                        <p:tgtEl>
                                          <p:spTgt spid="28">
                                            <p:txEl>
                                              <p:pRg st="15" end="15"/>
                                            </p:txEl>
                                          </p:spTgt>
                                        </p:tgtEl>
                                        <p:attrNameLst>
                                          <p:attrName>style.visibility</p:attrName>
                                        </p:attrNameLst>
                                      </p:cBhvr>
                                      <p:to>
                                        <p:strVal val="visible"/>
                                      </p:to>
                                    </p:set>
                                  </p:childTnLst>
                                </p:cTn>
                              </p:par>
                            </p:childTnLst>
                          </p:cTn>
                        </p:par>
                        <p:par>
                          <p:cTn id="55" fill="hold">
                            <p:stCondLst>
                              <p:cond delay="40000"/>
                            </p:stCondLst>
                            <p:childTnLst>
                              <p:par>
                                <p:cTn id="56" presetID="1" presetClass="entr" presetSubtype="0" fill="hold" grpId="0" nodeType="afterEffect">
                                  <p:stCondLst>
                                    <p:cond delay="0"/>
                                  </p:stCondLst>
                                  <p:childTnLst>
                                    <p:set>
                                      <p:cBhvr>
                                        <p:cTn id="57" dur="1" fill="hold">
                                          <p:stCondLst>
                                            <p:cond delay="2499"/>
                                          </p:stCondLst>
                                        </p:cTn>
                                        <p:tgtEl>
                                          <p:spTgt spid="28">
                                            <p:txEl>
                                              <p:pRg st="16" end="16"/>
                                            </p:txEl>
                                          </p:spTgt>
                                        </p:tgtEl>
                                        <p:attrNameLst>
                                          <p:attrName>style.visibility</p:attrName>
                                        </p:attrNameLst>
                                      </p:cBhvr>
                                      <p:to>
                                        <p:strVal val="visible"/>
                                      </p:to>
                                    </p:set>
                                  </p:childTnLst>
                                </p:cTn>
                              </p:par>
                            </p:childTnLst>
                          </p:cTn>
                        </p:par>
                        <p:par>
                          <p:cTn id="58" fill="hold">
                            <p:stCondLst>
                              <p:cond delay="42500"/>
                            </p:stCondLst>
                            <p:childTnLst>
                              <p:par>
                                <p:cTn id="59" presetID="1" presetClass="entr" presetSubtype="0" fill="hold" grpId="0" nodeType="afterEffect">
                                  <p:stCondLst>
                                    <p:cond delay="0"/>
                                  </p:stCondLst>
                                  <p:childTnLst>
                                    <p:set>
                                      <p:cBhvr>
                                        <p:cTn id="60" dur="1" fill="hold">
                                          <p:stCondLst>
                                            <p:cond delay="2499"/>
                                          </p:stCondLst>
                                        </p:cTn>
                                        <p:tgtEl>
                                          <p:spTgt spid="28">
                                            <p:txEl>
                                              <p:pRg st="17" end="17"/>
                                            </p:txEl>
                                          </p:spTgt>
                                        </p:tgtEl>
                                        <p:attrNameLst>
                                          <p:attrName>style.visibility</p:attrName>
                                        </p:attrNameLst>
                                      </p:cBhvr>
                                      <p:to>
                                        <p:strVal val="visible"/>
                                      </p:to>
                                    </p:set>
                                  </p:childTnLst>
                                </p:cTn>
                              </p:par>
                            </p:childTnLst>
                          </p:cTn>
                        </p:par>
                        <p:par>
                          <p:cTn id="61" fill="hold">
                            <p:stCondLst>
                              <p:cond delay="45000"/>
                            </p:stCondLst>
                            <p:childTnLst>
                              <p:par>
                                <p:cTn id="62" presetID="1" presetClass="entr" presetSubtype="0" fill="hold" grpId="0" nodeType="afterEffect">
                                  <p:stCondLst>
                                    <p:cond delay="0"/>
                                  </p:stCondLst>
                                  <p:childTnLst>
                                    <p:set>
                                      <p:cBhvr>
                                        <p:cTn id="63" dur="1" fill="hold">
                                          <p:stCondLst>
                                            <p:cond delay="2499"/>
                                          </p:stCondLst>
                                        </p:cTn>
                                        <p:tgtEl>
                                          <p:spTgt spid="28">
                                            <p:txEl>
                                              <p:pRg st="18" end="18"/>
                                            </p:txEl>
                                          </p:spTgt>
                                        </p:tgtEl>
                                        <p:attrNameLst>
                                          <p:attrName>style.visibility</p:attrName>
                                        </p:attrNameLst>
                                      </p:cBhvr>
                                      <p:to>
                                        <p:strVal val="visible"/>
                                      </p:to>
                                    </p:set>
                                  </p:childTnLst>
                                </p:cTn>
                              </p:par>
                              <p:par>
                                <p:cTn id="64" presetID="8" presetClass="emph" presetSubtype="0" fill="hold" nodeType="withEffect">
                                  <p:stCondLst>
                                    <p:cond delay="0"/>
                                  </p:stCondLst>
                                  <p:childTnLst>
                                    <p:animRot by="3000000">
                                      <p:cBhvr>
                                        <p:cTn id="65" dur="5000" fill="hold"/>
                                        <p:tgtEl>
                                          <p:spTgt spid="5"/>
                                        </p:tgtEl>
                                        <p:attrNameLst>
                                          <p:attrName>r</p:attrName>
                                        </p:attrNameLst>
                                      </p:cBhvr>
                                    </p:animRot>
                                  </p:childTnLst>
                                </p:cTn>
                              </p:par>
                              <p:par>
                                <p:cTn id="66" presetID="8" presetClass="emph" presetSubtype="0" fill="hold" nodeType="withEffect">
                                  <p:stCondLst>
                                    <p:cond delay="0"/>
                                  </p:stCondLst>
                                  <p:childTnLst>
                                    <p:animRot by="6780000">
                                      <p:cBhvr>
                                        <p:cTn id="67" dur="8000" fill="hold"/>
                                        <p:tgtEl>
                                          <p:spTgt spid="13"/>
                                        </p:tgtEl>
                                        <p:attrNameLst>
                                          <p:attrName>r</p:attrName>
                                        </p:attrNameLst>
                                      </p:cBhvr>
                                    </p:animRot>
                                  </p:childTnLst>
                                </p:cTn>
                              </p:par>
                              <p:par>
                                <p:cTn id="68" presetID="8" presetClass="emph" presetSubtype="0" fill="hold" nodeType="withEffect">
                                  <p:stCondLst>
                                    <p:cond delay="4500"/>
                                  </p:stCondLst>
                                  <p:childTnLst>
                                    <p:animRot by="21600000">
                                      <p:cBhvr>
                                        <p:cTn id="69" dur="6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0" fill="hold" display="0">
                  <p:stCondLst>
                    <p:cond delay="indefinite"/>
                  </p:stCondLst>
                  <p:endCondLst>
                    <p:cond evt="onStopAudio" delay="0">
                      <p:tgtEl>
                        <p:sldTgt/>
                      </p:tgtEl>
                    </p:cond>
                  </p:endCondLst>
                </p:cTn>
                <p:tgtEl>
                  <p:spTgt spid="33"/>
                </p:tgtEl>
              </p:cMediaNode>
            </p:audio>
          </p:childTnLst>
        </p:cTn>
      </p:par>
    </p:tnLst>
    <p:bldLst>
      <p:bldP spid="2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clipse ">
            <a:hlinkClick r:id="" action="ppaction://media"/>
            <a:extLst>
              <a:ext uri="{FF2B5EF4-FFF2-40B4-BE49-F238E27FC236}">
                <a16:creationId xmlns:a16="http://schemas.microsoft.com/office/drawing/2014/main" id="{CDBC5798-4D76-D1C8-8DFB-93ED96DFAC0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6208697-6B20-C75C-C73F-DAF813C39DA7}"/>
              </a:ext>
            </a:extLst>
          </p:cNvPr>
          <p:cNvSpPr txBox="1"/>
          <p:nvPr/>
        </p:nvSpPr>
        <p:spPr>
          <a:xfrm>
            <a:off x="513144" y="219919"/>
            <a:ext cx="11192719" cy="1569660"/>
          </a:xfrm>
          <a:prstGeom prst="rect">
            <a:avLst/>
          </a:prstGeom>
          <a:noFill/>
        </p:spPr>
        <p:txBody>
          <a:bodyPr wrap="square" rtlCol="0">
            <a:spAutoFit/>
          </a:bodyPr>
          <a:lstStyle/>
          <a:p>
            <a:pPr algn="ctr"/>
            <a:r>
              <a:rPr lang="en-IN" sz="9600" dirty="0">
                <a:latin typeface="Agency FB" panose="020B0503020202020204" pitchFamily="34" charset="0"/>
              </a:rPr>
              <a:t>What is Eclipse?</a:t>
            </a:r>
          </a:p>
        </p:txBody>
      </p:sp>
      <p:pic>
        <p:nvPicPr>
          <p:cNvPr id="6" name="what is an eclipse">
            <a:hlinkClick r:id="" action="ppaction://media"/>
            <a:extLst>
              <a:ext uri="{FF2B5EF4-FFF2-40B4-BE49-F238E27FC236}">
                <a16:creationId xmlns:a16="http://schemas.microsoft.com/office/drawing/2014/main" id="{61FEE078-3968-9DE0-9BA8-26FF4603983C}"/>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92075" y="92075"/>
            <a:ext cx="487363" cy="487363"/>
          </a:xfrm>
          <a:prstGeom prst="rect">
            <a:avLst/>
          </a:prstGeom>
        </p:spPr>
      </p:pic>
    </p:spTree>
    <p:extLst>
      <p:ext uri="{BB962C8B-B14F-4D97-AF65-F5344CB8AC3E}">
        <p14:creationId xmlns:p14="http://schemas.microsoft.com/office/powerpoint/2010/main" val="382806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333" fill="hold"/>
                                        <p:tgtEl>
                                          <p:spTgt spid="4"/>
                                        </p:tgtEl>
                                      </p:cBhvr>
                                    </p:cmd>
                                  </p:childTnLst>
                                </p:cTn>
                              </p:par>
                              <p:par>
                                <p:cTn id="7" presetID="1" presetClass="mediacall" presetSubtype="0" fill="hold" nodeType="withEffect">
                                  <p:stCondLst>
                                    <p:cond delay="0"/>
                                  </p:stCondLst>
                                  <p:childTnLst>
                                    <p:cmd type="call" cmd="playFrom(0.0)">
                                      <p:cBhvr>
                                        <p:cTn id="8" dur="493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285750"/>
            <a:ext cx="5181600" cy="5891213"/>
          </a:xfrm>
        </p:spPr>
        <p:txBody>
          <a:bodyPr/>
          <a:lstStyle/>
          <a:p>
            <a:pPr algn="ctr"/>
            <a:r>
              <a:rPr lang="en-IN" sz="4800" dirty="0">
                <a:latin typeface="Times New Roman" panose="02020603050405020304" pitchFamily="18" charset="0"/>
                <a:cs typeface="Times New Roman" panose="02020603050405020304" pitchFamily="18" charset="0"/>
              </a:rPr>
              <a:t>Lunar Eclipse</a:t>
            </a:r>
          </a:p>
        </p:txBody>
      </p:sp>
      <p:sp>
        <p:nvSpPr>
          <p:cNvPr id="6" name="Content Placeholder 5"/>
          <p:cNvSpPr>
            <a:spLocks noGrp="1"/>
          </p:cNvSpPr>
          <p:nvPr>
            <p:ph sz="half" idx="2"/>
          </p:nvPr>
        </p:nvSpPr>
        <p:spPr>
          <a:xfrm>
            <a:off x="6172200" y="285750"/>
            <a:ext cx="5181600" cy="5891213"/>
          </a:xfrm>
        </p:spPr>
        <p:txBody>
          <a:bodyPr>
            <a:normAutofit/>
          </a:bodyPr>
          <a:lstStyle/>
          <a:p>
            <a:pPr algn="ctr"/>
            <a:r>
              <a:rPr lang="en-IN" sz="4800" dirty="0">
                <a:latin typeface="Times New Roman" panose="02020603050405020304" pitchFamily="18" charset="0"/>
                <a:cs typeface="Times New Roman" panose="02020603050405020304" pitchFamily="18" charset="0"/>
              </a:rPr>
              <a:t>Solar Eclipse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14" y="2033788"/>
            <a:ext cx="5714286" cy="320952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033788"/>
            <a:ext cx="5714286" cy="3209524"/>
          </a:xfrm>
          <a:prstGeom prst="rect">
            <a:avLst/>
          </a:prstGeom>
        </p:spPr>
      </p:pic>
      <p:sp>
        <p:nvSpPr>
          <p:cNvPr id="12" name="Rectangle 11">
            <a:hlinkClick r:id="rId4" action="ppaction://hlinksldjump"/>
          </p:cNvPr>
          <p:cNvSpPr/>
          <p:nvPr/>
        </p:nvSpPr>
        <p:spPr>
          <a:xfrm>
            <a:off x="342900" y="2033788"/>
            <a:ext cx="5676900" cy="3566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hlinkClick r:id="rId5" action="ppaction://hlinksldjump"/>
          </p:cNvPr>
          <p:cNvSpPr/>
          <p:nvPr/>
        </p:nvSpPr>
        <p:spPr>
          <a:xfrm>
            <a:off x="6172200" y="2033788"/>
            <a:ext cx="5714286" cy="343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10606087" y="5946130"/>
            <a:ext cx="1800225" cy="461665"/>
          </a:xfrm>
          <a:prstGeom prst="rect">
            <a:avLst/>
          </a:prstGeom>
          <a:noFill/>
        </p:spPr>
        <p:txBody>
          <a:bodyPr wrap="square" rtlCol="0">
            <a:spAutoFit/>
          </a:bodyPr>
          <a:lstStyle/>
          <a:p>
            <a:r>
              <a:rPr lang="en-IN" sz="2400" dirty="0">
                <a:latin typeface="Arial Black" panose="020B0A04020102020204" pitchFamily="34" charset="0"/>
                <a:cs typeface="Times New Roman" panose="02020603050405020304" pitchFamily="18" charset="0"/>
              </a:rPr>
              <a:t>NEXT</a:t>
            </a:r>
          </a:p>
        </p:txBody>
      </p:sp>
      <p:sp>
        <p:nvSpPr>
          <p:cNvPr id="15" name="Rectangle 14">
            <a:hlinkClick r:id="rId6" action="ppaction://hlinksldjump"/>
          </p:cNvPr>
          <p:cNvSpPr/>
          <p:nvPr/>
        </p:nvSpPr>
        <p:spPr>
          <a:xfrm>
            <a:off x="10382250" y="5946130"/>
            <a:ext cx="1504236" cy="664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48EB2F8B-2B7D-D39A-CD3B-8BA3D24DCC83}"/>
              </a:ext>
            </a:extLst>
          </p:cNvPr>
          <p:cNvSpPr txBox="1"/>
          <p:nvPr/>
        </p:nvSpPr>
        <p:spPr>
          <a:xfrm>
            <a:off x="4540170" y="2033788"/>
            <a:ext cx="1632030" cy="369332"/>
          </a:xfrm>
          <a:prstGeom prst="rect">
            <a:avLst/>
          </a:prstGeom>
          <a:noFill/>
        </p:spPr>
        <p:txBody>
          <a:bodyPr wrap="square" rtlCol="0">
            <a:spAutoFit/>
          </a:bodyPr>
          <a:lstStyle/>
          <a:p>
            <a:r>
              <a:rPr lang="en-IN" dirty="0"/>
              <a:t>Click For More </a:t>
            </a:r>
          </a:p>
        </p:txBody>
      </p:sp>
      <p:sp>
        <p:nvSpPr>
          <p:cNvPr id="3" name="TextBox 2">
            <a:extLst>
              <a:ext uri="{FF2B5EF4-FFF2-40B4-BE49-F238E27FC236}">
                <a16:creationId xmlns:a16="http://schemas.microsoft.com/office/drawing/2014/main" id="{0E006DE7-E7C1-A37E-83F1-517F98B74758}"/>
              </a:ext>
            </a:extLst>
          </p:cNvPr>
          <p:cNvSpPr txBox="1"/>
          <p:nvPr/>
        </p:nvSpPr>
        <p:spPr>
          <a:xfrm>
            <a:off x="10382250" y="2033788"/>
            <a:ext cx="1632030" cy="369332"/>
          </a:xfrm>
          <a:prstGeom prst="rect">
            <a:avLst/>
          </a:prstGeom>
          <a:noFill/>
        </p:spPr>
        <p:txBody>
          <a:bodyPr wrap="square" rtlCol="0">
            <a:spAutoFit/>
          </a:bodyPr>
          <a:lstStyle/>
          <a:p>
            <a:r>
              <a:rPr lang="en-IN" dirty="0"/>
              <a:t>Click For More </a:t>
            </a:r>
          </a:p>
        </p:txBody>
      </p:sp>
    </p:spTree>
    <p:extLst>
      <p:ext uri="{BB962C8B-B14F-4D97-AF65-F5344CB8AC3E}">
        <p14:creationId xmlns:p14="http://schemas.microsoft.com/office/powerpoint/2010/main" val="3515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6" action="ppaction://hlinksldjump"/>
          </p:cNvPr>
          <p:cNvSpPr/>
          <p:nvPr/>
        </p:nvSpPr>
        <p:spPr>
          <a:xfrm>
            <a:off x="0" y="-177785"/>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SOlar ">
            <a:hlinkClick r:id="" action="ppaction://media"/>
            <a:extLst>
              <a:ext uri="{FF2B5EF4-FFF2-40B4-BE49-F238E27FC236}">
                <a16:creationId xmlns:a16="http://schemas.microsoft.com/office/drawing/2014/main" id="{1B533164-9592-CF58-FE5B-83018F0D54A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1"/>
          </a:xfrm>
          <a:prstGeom prst="rect">
            <a:avLst/>
          </a:prstGeom>
        </p:spPr>
      </p:pic>
      <p:pic>
        <p:nvPicPr>
          <p:cNvPr id="6" name="audio 3">
            <a:hlinkClick r:id="" action="ppaction://media"/>
            <a:extLst>
              <a:ext uri="{FF2B5EF4-FFF2-40B4-BE49-F238E27FC236}">
                <a16:creationId xmlns:a16="http://schemas.microsoft.com/office/drawing/2014/main" id="{39B2D978-C809-00AF-1AF6-76D10F2432C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485878" y="1284267"/>
            <a:ext cx="487363" cy="487363"/>
          </a:xfrm>
          <a:prstGeom prst="rect">
            <a:avLst/>
          </a:prstGeom>
        </p:spPr>
      </p:pic>
      <p:sp>
        <p:nvSpPr>
          <p:cNvPr id="7" name="Rectangle 6">
            <a:hlinkClick r:id="rId6" action="ppaction://hlinksldjump"/>
            <a:extLst>
              <a:ext uri="{FF2B5EF4-FFF2-40B4-BE49-F238E27FC236}">
                <a16:creationId xmlns:a16="http://schemas.microsoft.com/office/drawing/2014/main" id="{8A993C53-F282-EE00-685F-A312017B5A7B}"/>
              </a:ext>
            </a:extLst>
          </p:cNvPr>
          <p:cNvSpPr/>
          <p:nvPr/>
        </p:nvSpPr>
        <p:spPr>
          <a:xfrm>
            <a:off x="-150471" y="-335666"/>
            <a:ext cx="12558532" cy="7616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195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81" fill="hold"/>
                                        <p:tgtEl>
                                          <p:spTgt spid="5"/>
                                        </p:tgtEl>
                                      </p:cBhvr>
                                    </p:cmd>
                                  </p:childTnLst>
                                </p:cTn>
                              </p:par>
                              <p:par>
                                <p:cTn id="7" presetID="1" presetClass="mediacall" presetSubtype="0" fill="hold" nodeType="withEffect">
                                  <p:stCondLst>
                                    <p:cond delay="0"/>
                                  </p:stCondLst>
                                  <p:childTnLst>
                                    <p:cmd type="call" cmd="playFrom(0.0)">
                                      <p:cBhvr>
                                        <p:cTn id="8" dur="414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audio>
              <p:cMediaNode vol="80000">
                <p:cTn id="15"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6" action="ppaction://hlinksldjump"/>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WhatsApp Video 2023-10-08 at 12.20.00_d1ce1661">
            <a:hlinkClick r:id="" action="ppaction://media"/>
            <a:extLst>
              <a:ext uri="{FF2B5EF4-FFF2-40B4-BE49-F238E27FC236}">
                <a16:creationId xmlns:a16="http://schemas.microsoft.com/office/drawing/2014/main" id="{9B103082-60F2-1B93-A3CA-BF8BAFBDAC6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
        <p:nvSpPr>
          <p:cNvPr id="6" name="Rectangle 5">
            <a:hlinkClick r:id="rId6" action="ppaction://hlinksldjump"/>
            <a:extLst>
              <a:ext uri="{FF2B5EF4-FFF2-40B4-BE49-F238E27FC236}">
                <a16:creationId xmlns:a16="http://schemas.microsoft.com/office/drawing/2014/main" id="{9D054D6B-2108-8C57-9CA8-F3D4E22A3342}"/>
              </a:ext>
            </a:extLst>
          </p:cNvPr>
          <p:cNvSpPr/>
          <p:nvPr/>
        </p:nvSpPr>
        <p:spPr>
          <a:xfrm>
            <a:off x="0" y="-254643"/>
            <a:ext cx="12192000" cy="7245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audio 2">
            <a:hlinkClick r:id="" action="ppaction://media"/>
            <a:extLst>
              <a:ext uri="{FF2B5EF4-FFF2-40B4-BE49-F238E27FC236}">
                <a16:creationId xmlns:a16="http://schemas.microsoft.com/office/drawing/2014/main" id="{5E068D2C-541A-B194-E6D4-547B9FE2260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096000" y="1110647"/>
            <a:ext cx="487363" cy="487363"/>
          </a:xfrm>
          <a:prstGeom prst="rect">
            <a:avLst/>
          </a:prstGeom>
        </p:spPr>
      </p:pic>
    </p:spTree>
    <p:extLst>
      <p:ext uri="{BB962C8B-B14F-4D97-AF65-F5344CB8AC3E}">
        <p14:creationId xmlns:p14="http://schemas.microsoft.com/office/powerpoint/2010/main" val="98805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966" fill="hold"/>
                                        <p:tgtEl>
                                          <p:spTgt spid="5"/>
                                        </p:tgtEl>
                                      </p:cBhvr>
                                    </p:cmd>
                                  </p:childTnLst>
                                </p:cTn>
                              </p:par>
                              <p:par>
                                <p:cTn id="7" presetID="1" presetClass="mediacall" presetSubtype="0" fill="hold" nodeType="withEffect">
                                  <p:stCondLst>
                                    <p:cond delay="0"/>
                                  </p:stCondLst>
                                  <p:childTnLst>
                                    <p:cmd type="call" cmd="playFrom(0.0)">
                                      <p:cBhvr>
                                        <p:cTn id="8" dur="394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audio>
              <p:cMediaNode vol="80000">
                <p:cTn id="15"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est Background Images, HD Pictures and Wallpaper For Free Download |  Pngtree">
            <a:extLst>
              <a:ext uri="{FF2B5EF4-FFF2-40B4-BE49-F238E27FC236}">
                <a16:creationId xmlns:a16="http://schemas.microsoft.com/office/drawing/2014/main" id="{067FBCA7-4AFE-245E-107B-32403934E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5731"/>
            <a:ext cx="12192000" cy="53910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7469678-1342-F2A5-80F6-AEB702FFA0B2}"/>
              </a:ext>
            </a:extLst>
          </p:cNvPr>
          <p:cNvSpPr/>
          <p:nvPr/>
        </p:nvSpPr>
        <p:spPr>
          <a:xfrm>
            <a:off x="0" y="0"/>
            <a:ext cx="12192000" cy="158573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E6796F22-9CD0-7A8B-0B01-36228AB94001}"/>
              </a:ext>
            </a:extLst>
          </p:cNvPr>
          <p:cNvSpPr txBox="1"/>
          <p:nvPr/>
        </p:nvSpPr>
        <p:spPr>
          <a:xfrm>
            <a:off x="1504710" y="243068"/>
            <a:ext cx="10463514" cy="1446550"/>
          </a:xfrm>
          <a:prstGeom prst="rect">
            <a:avLst/>
          </a:prstGeom>
          <a:noFill/>
        </p:spPr>
        <p:txBody>
          <a:bodyPr wrap="square" rtlCol="0">
            <a:spAutoFit/>
          </a:bodyPr>
          <a:lstStyle/>
          <a:p>
            <a:r>
              <a:rPr lang="en-IN" sz="8800" dirty="0">
                <a:latin typeface="Arial Rounded MT Bold" panose="020F0704030504030204" pitchFamily="34" charset="0"/>
              </a:rPr>
              <a:t>LET’s RECALL  !!</a:t>
            </a:r>
          </a:p>
        </p:txBody>
      </p:sp>
      <p:sp>
        <p:nvSpPr>
          <p:cNvPr id="5" name="TextBox 4">
            <a:extLst>
              <a:ext uri="{FF2B5EF4-FFF2-40B4-BE49-F238E27FC236}">
                <a16:creationId xmlns:a16="http://schemas.microsoft.com/office/drawing/2014/main" id="{B1E26421-B526-A593-A5EE-25A65C00A995}"/>
              </a:ext>
            </a:extLst>
          </p:cNvPr>
          <p:cNvSpPr txBox="1"/>
          <p:nvPr/>
        </p:nvSpPr>
        <p:spPr>
          <a:xfrm>
            <a:off x="4201610" y="3121301"/>
            <a:ext cx="2777925" cy="1107996"/>
          </a:xfrm>
          <a:prstGeom prst="rect">
            <a:avLst/>
          </a:prstGeom>
          <a:noFill/>
        </p:spPr>
        <p:txBody>
          <a:bodyPr wrap="square" rtlCol="0">
            <a:spAutoFit/>
          </a:bodyPr>
          <a:lstStyle/>
          <a:p>
            <a:r>
              <a:rPr lang="en-IN" sz="6600" dirty="0">
                <a:solidFill>
                  <a:schemeClr val="bg1">
                    <a:lumMod val="95000"/>
                    <a:lumOff val="5000"/>
                  </a:schemeClr>
                </a:solidFill>
                <a:latin typeface="Berlin Sans FB Demi" panose="020E0802020502020306" pitchFamily="34" charset="0"/>
              </a:rPr>
              <a:t>QUIZ 1</a:t>
            </a:r>
          </a:p>
        </p:txBody>
      </p:sp>
      <p:sp>
        <p:nvSpPr>
          <p:cNvPr id="7" name="Rectangle 6">
            <a:hlinkClick r:id="rId3"/>
            <a:extLst>
              <a:ext uri="{FF2B5EF4-FFF2-40B4-BE49-F238E27FC236}">
                <a16:creationId xmlns:a16="http://schemas.microsoft.com/office/drawing/2014/main" id="{B5CA36A3-4F78-B909-4AB5-7A913BC7D1B4}"/>
              </a:ext>
            </a:extLst>
          </p:cNvPr>
          <p:cNvSpPr/>
          <p:nvPr/>
        </p:nvSpPr>
        <p:spPr>
          <a:xfrm>
            <a:off x="3090441" y="2187615"/>
            <a:ext cx="5370653" cy="3507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09444D0-0488-1153-E245-ECC24DFADAB3}"/>
              </a:ext>
            </a:extLst>
          </p:cNvPr>
          <p:cNvSpPr txBox="1"/>
          <p:nvPr/>
        </p:nvSpPr>
        <p:spPr>
          <a:xfrm>
            <a:off x="4753337" y="2832226"/>
            <a:ext cx="1250065" cy="400110"/>
          </a:xfrm>
          <a:prstGeom prst="rect">
            <a:avLst/>
          </a:prstGeom>
          <a:noFill/>
        </p:spPr>
        <p:txBody>
          <a:bodyPr wrap="square" rtlCol="0">
            <a:spAutoFit/>
          </a:bodyPr>
          <a:lstStyle/>
          <a:p>
            <a:r>
              <a:rPr lang="en-IN" sz="2000" b="1" u="sng" dirty="0">
                <a:solidFill>
                  <a:srgbClr val="FF0000"/>
                </a:solidFill>
              </a:rPr>
              <a:t>CLICK </a:t>
            </a:r>
            <a:r>
              <a:rPr lang="en-IN" sz="2000" b="1" u="sng" dirty="0">
                <a:solidFill>
                  <a:srgbClr val="FF0000"/>
                </a:solidFill>
                <a:hlinkClick r:id="rId3">
                  <a:extLst>
                    <a:ext uri="{A12FA001-AC4F-418D-AE19-62706E023703}">
                      <ahyp:hlinkClr xmlns:ahyp="http://schemas.microsoft.com/office/drawing/2018/hyperlinkcolor" val="tx"/>
                    </a:ext>
                  </a:extLst>
                </a:hlinkClick>
              </a:rPr>
              <a:t>ME</a:t>
            </a:r>
            <a:r>
              <a:rPr lang="en-IN" sz="2000" b="1" u="sng" dirty="0">
                <a:solidFill>
                  <a:srgbClr val="FF0000"/>
                </a:solidFill>
              </a:rPr>
              <a:t> </a:t>
            </a:r>
          </a:p>
        </p:txBody>
      </p:sp>
    </p:spTree>
    <p:extLst>
      <p:ext uri="{BB962C8B-B14F-4D97-AF65-F5344CB8AC3E}">
        <p14:creationId xmlns:p14="http://schemas.microsoft.com/office/powerpoint/2010/main" val="20402901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1173</TotalTime>
  <Words>722</Words>
  <Application>Microsoft Office PowerPoint</Application>
  <PresentationFormat>Widescreen</PresentationFormat>
  <Paragraphs>74</Paragraphs>
  <Slides>17</Slides>
  <Notes>0</Notes>
  <HiddenSlides>0</HiddenSlides>
  <MMClips>14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Agency FB</vt:lpstr>
      <vt:lpstr>Alef</vt:lpstr>
      <vt:lpstr>Arial</vt:lpstr>
      <vt:lpstr>Arial Black</vt:lpstr>
      <vt:lpstr>Arial Rounded MT Bold</vt:lpstr>
      <vt:lpstr>Berlin Sans FB Demi</vt:lpstr>
      <vt:lpstr>Calibri</vt:lpstr>
      <vt:lpstr>Calibri Light</vt:lpstr>
      <vt:lpstr>Times New Roman</vt:lpstr>
      <vt:lpstr>Office Theme</vt:lpstr>
      <vt:lpstr>PowerPoint Presentation</vt:lpstr>
      <vt:lpstr>PowerPoint Presentation</vt:lpstr>
      <vt:lpstr>Eclipses:  Perspective is Everything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saras mohod</dc:creator>
  <cp:lastModifiedBy>Aryan Budukh</cp:lastModifiedBy>
  <cp:revision>42</cp:revision>
  <dcterms:created xsi:type="dcterms:W3CDTF">2023-10-07T14:56:12Z</dcterms:created>
  <dcterms:modified xsi:type="dcterms:W3CDTF">2024-07-23T13:50:58Z</dcterms:modified>
</cp:coreProperties>
</file>